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81" r:id="rId4"/>
    <p:sldId id="283" r:id="rId5"/>
    <p:sldId id="284" r:id="rId6"/>
    <p:sldId id="265" r:id="rId7"/>
    <p:sldId id="274" r:id="rId8"/>
    <p:sldId id="296" r:id="rId9"/>
    <p:sldId id="288" r:id="rId10"/>
    <p:sldId id="299" r:id="rId11"/>
    <p:sldId id="300" r:id="rId12"/>
    <p:sldId id="301" r:id="rId13"/>
    <p:sldId id="306" r:id="rId14"/>
    <p:sldId id="302" r:id="rId15"/>
    <p:sldId id="297" r:id="rId16"/>
    <p:sldId id="303" r:id="rId17"/>
    <p:sldId id="305" r:id="rId18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74BC"/>
    <a:srgbClr val="6F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25"/>
    <p:restoredTop sz="95820"/>
  </p:normalViewPr>
  <p:slideViewPr>
    <p:cSldViewPr snapToGrid="0" snapToObjects="1">
      <p:cViewPr varScale="1">
        <p:scale>
          <a:sx n="111" d="100"/>
          <a:sy n="111" d="100"/>
        </p:scale>
        <p:origin x="8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2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dream\Documents\&#52852;&#52852;&#50724;&#53665;%20&#48155;&#51008;%20&#54028;&#51068;\yolo%20&#51221;&#54869;&#46020;%20&#44228;&#49328;%20&#44208;&#44284;&#44050;_&#50864;&#51652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dream\Documents\&#52852;&#52852;&#50724;&#53665;%20&#48155;&#51008;%20&#54028;&#51068;\yolo%20&#51221;&#54869;&#46020;%20&#44228;&#49328;%20&#44208;&#44284;&#44050;_&#50864;&#51652;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defRPr>
            </a:pPr>
            <a:r>
              <a:rPr 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YOLO </a:t>
            </a:r>
            <a:r>
              <a:rPr lang="ko-KR" dirty="0" err="1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브랜드별</a:t>
            </a:r>
            <a:r>
              <a:rPr 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정확도</a:t>
            </a:r>
            <a:r>
              <a:rPr lang="en-US" altLang="ko-KR" sz="1400" b="0" i="0" u="none" strike="noStrike" baseline="0" dirty="0">
                <a:effectLst/>
              </a:rPr>
              <a:t>¹ </a:t>
            </a:r>
            <a:r>
              <a:rPr lang="en-US" altLang="ko-KR" sz="1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(0~100%)</a:t>
            </a:r>
            <a:endParaRPr 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defRPr>
          </a:pPr>
          <a:endParaRPr lang="ko-Kore-KR"/>
        </a:p>
      </c:txPr>
    </c:title>
    <c:autoTitleDeleted val="0"/>
    <c:plotArea>
      <c:layout/>
      <c:radarChart>
        <c:radarStyle val="marker"/>
        <c:varyColors val="0"/>
        <c:ser>
          <c:idx val="0"/>
          <c:order val="0"/>
          <c:tx>
            <c:strRef>
              <c:f>yolo!$F$10</c:f>
              <c:strCache>
                <c:ptCount val="1"/>
                <c:pt idx="0">
                  <c:v>recall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yolo!$B$11:$B$20</c:f>
              <c:strCache>
                <c:ptCount val="10"/>
                <c:pt idx="0">
                  <c:v>아사히</c:v>
                </c:pt>
                <c:pt idx="1">
                  <c:v>버드와이저</c:v>
                </c:pt>
                <c:pt idx="2">
                  <c:v>카스</c:v>
                </c:pt>
                <c:pt idx="3">
                  <c:v>하이네켄</c:v>
                </c:pt>
                <c:pt idx="4">
                  <c:v>하이트</c:v>
                </c:pt>
                <c:pt idx="5">
                  <c:v>호가든</c:v>
                </c:pt>
                <c:pt idx="6">
                  <c:v>기린</c:v>
                </c:pt>
                <c:pt idx="7">
                  <c:v>크로넨버그</c:v>
                </c:pt>
                <c:pt idx="8">
                  <c:v>삿포로</c:v>
                </c:pt>
                <c:pt idx="9">
                  <c:v>테라</c:v>
                </c:pt>
              </c:strCache>
            </c:strRef>
          </c:cat>
          <c:val>
            <c:numRef>
              <c:f>yolo!$F$11:$F$20</c:f>
              <c:numCache>
                <c:formatCode>0%</c:formatCode>
                <c:ptCount val="10"/>
                <c:pt idx="0">
                  <c:v>0.9</c:v>
                </c:pt>
                <c:pt idx="1">
                  <c:v>0.85</c:v>
                </c:pt>
                <c:pt idx="2">
                  <c:v>0.56999999999999995</c:v>
                </c:pt>
                <c:pt idx="3">
                  <c:v>0.67</c:v>
                </c:pt>
                <c:pt idx="4">
                  <c:v>0.72</c:v>
                </c:pt>
                <c:pt idx="5">
                  <c:v>0.82</c:v>
                </c:pt>
                <c:pt idx="6">
                  <c:v>0.89</c:v>
                </c:pt>
                <c:pt idx="7">
                  <c:v>0.92</c:v>
                </c:pt>
                <c:pt idx="8">
                  <c:v>0.91</c:v>
                </c:pt>
                <c:pt idx="9">
                  <c:v>0.75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8E-4C4A-B663-47781EFC109E}"/>
            </c:ext>
          </c:extLst>
        </c:ser>
        <c:ser>
          <c:idx val="1"/>
          <c:order val="1"/>
          <c:tx>
            <c:strRef>
              <c:f>yolo!$G$10</c:f>
              <c:strCache>
                <c:ptCount val="1"/>
                <c:pt idx="0">
                  <c:v>precision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yolo!$B$11:$B$20</c:f>
              <c:strCache>
                <c:ptCount val="10"/>
                <c:pt idx="0">
                  <c:v>아사히</c:v>
                </c:pt>
                <c:pt idx="1">
                  <c:v>버드와이저</c:v>
                </c:pt>
                <c:pt idx="2">
                  <c:v>카스</c:v>
                </c:pt>
                <c:pt idx="3">
                  <c:v>하이네켄</c:v>
                </c:pt>
                <c:pt idx="4">
                  <c:v>하이트</c:v>
                </c:pt>
                <c:pt idx="5">
                  <c:v>호가든</c:v>
                </c:pt>
                <c:pt idx="6">
                  <c:v>기린</c:v>
                </c:pt>
                <c:pt idx="7">
                  <c:v>크로넨버그</c:v>
                </c:pt>
                <c:pt idx="8">
                  <c:v>삿포로</c:v>
                </c:pt>
                <c:pt idx="9">
                  <c:v>테라</c:v>
                </c:pt>
              </c:strCache>
            </c:strRef>
          </c:cat>
          <c:val>
            <c:numRef>
              <c:f>yolo!$G$11:$G$20</c:f>
              <c:numCache>
                <c:formatCode>0%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0.93</c:v>
                </c:pt>
                <c:pt idx="3">
                  <c:v>1</c:v>
                </c:pt>
                <c:pt idx="4">
                  <c:v>0.87</c:v>
                </c:pt>
                <c:pt idx="5">
                  <c:v>0.87</c:v>
                </c:pt>
                <c:pt idx="6">
                  <c:v>0.94</c:v>
                </c:pt>
                <c:pt idx="7">
                  <c:v>0.96</c:v>
                </c:pt>
                <c:pt idx="8">
                  <c:v>0.91</c:v>
                </c:pt>
                <c:pt idx="9">
                  <c:v>0.91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8E-4C4A-B663-47781EFC10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47486447"/>
        <c:axId val="1847487279"/>
      </c:radarChart>
      <c:catAx>
        <c:axId val="18474864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+mn-cs"/>
              </a:defRPr>
            </a:pPr>
            <a:endParaRPr lang="ko-Kore-KR"/>
          </a:p>
        </c:txPr>
        <c:crossAx val="1847487279"/>
        <c:crosses val="autoZero"/>
        <c:auto val="1"/>
        <c:lblAlgn val="ctr"/>
        <c:lblOffset val="100"/>
        <c:noMultiLvlLbl val="0"/>
      </c:catAx>
      <c:valAx>
        <c:axId val="1847487279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18474864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+mn-cs"/>
            </a:defRPr>
          </a:pPr>
          <a:endParaRPr lang="ko-Kore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나눔스퀘어_ac" panose="020B0600000101010101" pitchFamily="50" charset="-127"/>
          <a:ea typeface="나눔스퀘어_ac" panose="020B0600000101010101" pitchFamily="50" charset="-127"/>
        </a:defRPr>
      </a:pPr>
      <a:endParaRPr lang="ko-Kore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'facebook 결과값'!$A$14</c:f>
              <c:strCache>
                <c:ptCount val="1"/>
                <c:pt idx="0">
                  <c:v>일본맥주 </c:v>
                </c:pt>
              </c:strCache>
            </c:strRef>
          </c:tx>
          <c:spPr>
            <a:ln w="19050" cap="rnd" cmpd="sng" algn="ctr">
              <a:solidFill>
                <a:srgbClr val="FF0000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ko-Kore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'facebook 결과값'!$B$2:$G$2</c:f>
              <c:strCache>
                <c:ptCount val="6"/>
                <c:pt idx="0">
                  <c:v>18년 7월</c:v>
                </c:pt>
                <c:pt idx="1">
                  <c:v>18년 8월</c:v>
                </c:pt>
                <c:pt idx="2">
                  <c:v>18년 9월</c:v>
                </c:pt>
                <c:pt idx="3">
                  <c:v>19년 7월</c:v>
                </c:pt>
                <c:pt idx="4">
                  <c:v>19년 8월</c:v>
                </c:pt>
                <c:pt idx="5">
                  <c:v>19년 9월</c:v>
                </c:pt>
              </c:strCache>
            </c:strRef>
          </c:cat>
          <c:val>
            <c:numRef>
              <c:f>'facebook 결과값'!$B$14:$G$14</c:f>
              <c:numCache>
                <c:formatCode>0%</c:formatCode>
                <c:ptCount val="6"/>
                <c:pt idx="0">
                  <c:v>0.2857142857142857</c:v>
                </c:pt>
                <c:pt idx="1">
                  <c:v>0.29565217391304349</c:v>
                </c:pt>
                <c:pt idx="2">
                  <c:v>0.3888888888888889</c:v>
                </c:pt>
                <c:pt idx="3">
                  <c:v>0.16842105263157894</c:v>
                </c:pt>
                <c:pt idx="4">
                  <c:v>0.19130434782608696</c:v>
                </c:pt>
                <c:pt idx="5">
                  <c:v>0.2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F5B-794E-AF8E-5238C8C1834A}"/>
            </c:ext>
          </c:extLst>
        </c:ser>
        <c:ser>
          <c:idx val="1"/>
          <c:order val="1"/>
          <c:tx>
            <c:strRef>
              <c:f>'facebook 결과값'!$A$15</c:f>
              <c:strCache>
                <c:ptCount val="1"/>
                <c:pt idx="0">
                  <c:v>국내맥주</c:v>
                </c:pt>
              </c:strCache>
            </c:strRef>
          </c:tx>
          <c:spPr>
            <a:ln w="19050" cap="rnd" cmpd="sng" algn="ctr">
              <a:solidFill>
                <a:srgbClr val="0070C0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ko-Kore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'facebook 결과값'!$B$2:$G$2</c:f>
              <c:strCache>
                <c:ptCount val="6"/>
                <c:pt idx="0">
                  <c:v>18년 7월</c:v>
                </c:pt>
                <c:pt idx="1">
                  <c:v>18년 8월</c:v>
                </c:pt>
                <c:pt idx="2">
                  <c:v>18년 9월</c:v>
                </c:pt>
                <c:pt idx="3">
                  <c:v>19년 7월</c:v>
                </c:pt>
                <c:pt idx="4">
                  <c:v>19년 8월</c:v>
                </c:pt>
                <c:pt idx="5">
                  <c:v>19년 9월</c:v>
                </c:pt>
              </c:strCache>
            </c:strRef>
          </c:cat>
          <c:val>
            <c:numRef>
              <c:f>'facebook 결과값'!$B$15:$G$15</c:f>
              <c:numCache>
                <c:formatCode>0%</c:formatCode>
                <c:ptCount val="6"/>
                <c:pt idx="0">
                  <c:v>0.26785714285714285</c:v>
                </c:pt>
                <c:pt idx="1">
                  <c:v>0.25217391304347825</c:v>
                </c:pt>
                <c:pt idx="2">
                  <c:v>0.33333333333333331</c:v>
                </c:pt>
                <c:pt idx="3">
                  <c:v>0.45263157894736844</c:v>
                </c:pt>
                <c:pt idx="4">
                  <c:v>0.46956521739130436</c:v>
                </c:pt>
                <c:pt idx="5">
                  <c:v>0.32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F5B-794E-AF8E-5238C8C1834A}"/>
            </c:ext>
          </c:extLst>
        </c:ser>
        <c:ser>
          <c:idx val="2"/>
          <c:order val="2"/>
          <c:tx>
            <c:strRef>
              <c:f>'facebook 결과값'!$A$16</c:f>
              <c:strCache>
                <c:ptCount val="1"/>
                <c:pt idx="0">
                  <c:v>수입맥주</c:v>
                </c:pt>
              </c:strCache>
            </c:strRef>
          </c:tx>
          <c:spPr>
            <a:ln w="19050" cap="rnd" cmpd="sng" algn="ctr">
              <a:solidFill>
                <a:schemeClr val="bg2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rgbClr val="C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ore-K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DF5B-794E-AF8E-5238C8C1834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ore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'facebook 결과값'!$B$2:$G$2</c:f>
              <c:strCache>
                <c:ptCount val="6"/>
                <c:pt idx="0">
                  <c:v>18년 7월</c:v>
                </c:pt>
                <c:pt idx="1">
                  <c:v>18년 8월</c:v>
                </c:pt>
                <c:pt idx="2">
                  <c:v>18년 9월</c:v>
                </c:pt>
                <c:pt idx="3">
                  <c:v>19년 7월</c:v>
                </c:pt>
                <c:pt idx="4">
                  <c:v>19년 8월</c:v>
                </c:pt>
                <c:pt idx="5">
                  <c:v>19년 9월</c:v>
                </c:pt>
              </c:strCache>
            </c:strRef>
          </c:cat>
          <c:val>
            <c:numRef>
              <c:f>'facebook 결과값'!$B$16:$G$16</c:f>
              <c:numCache>
                <c:formatCode>0%</c:formatCode>
                <c:ptCount val="6"/>
                <c:pt idx="0">
                  <c:v>0.44642857142857145</c:v>
                </c:pt>
                <c:pt idx="1">
                  <c:v>0.45217391304347826</c:v>
                </c:pt>
                <c:pt idx="2">
                  <c:v>0.27777777777777779</c:v>
                </c:pt>
                <c:pt idx="3">
                  <c:v>0.37894736842105264</c:v>
                </c:pt>
                <c:pt idx="4">
                  <c:v>0.33913043478260868</c:v>
                </c:pt>
                <c:pt idx="5">
                  <c:v>0.48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F5B-794E-AF8E-5238C8C1834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37139824"/>
        <c:axId val="137141904"/>
      </c:lineChart>
      <c:catAx>
        <c:axId val="137139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+mn-cs"/>
              </a:defRPr>
            </a:pPr>
            <a:endParaRPr lang="ko-Kore-KR"/>
          </a:p>
        </c:txPr>
        <c:crossAx val="137141904"/>
        <c:crosses val="autoZero"/>
        <c:auto val="1"/>
        <c:lblAlgn val="ctr"/>
        <c:lblOffset val="100"/>
        <c:noMultiLvlLbl val="0"/>
      </c:catAx>
      <c:valAx>
        <c:axId val="13714190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371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+mn-cs"/>
            </a:defRPr>
          </a:pPr>
          <a:endParaRPr lang="ko-Kore-KR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radarChart>
        <c:radarStyle val="marker"/>
        <c:varyColors val="0"/>
        <c:ser>
          <c:idx val="0"/>
          <c:order val="0"/>
          <c:tx>
            <c:strRef>
              <c:f>'facebook 결과값'!$E$2</c:f>
              <c:strCache>
                <c:ptCount val="1"/>
                <c:pt idx="0">
                  <c:v>2018 3분기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'facebook 결과값'!$A$3:$A$12</c:f>
              <c:strCache>
                <c:ptCount val="10"/>
                <c:pt idx="0">
                  <c:v>ASAHI</c:v>
                </c:pt>
                <c:pt idx="1">
                  <c:v>BUDWEISSER</c:v>
                </c:pt>
                <c:pt idx="2">
                  <c:v>CASS</c:v>
                </c:pt>
                <c:pt idx="3">
                  <c:v>SAPPORO</c:v>
                </c:pt>
                <c:pt idx="4">
                  <c:v>TERRA</c:v>
                </c:pt>
                <c:pt idx="5">
                  <c:v>HEINEKEN</c:v>
                </c:pt>
                <c:pt idx="6">
                  <c:v>HITE_EXTRACOLD</c:v>
                </c:pt>
                <c:pt idx="7">
                  <c:v>HOEGAARDEN</c:v>
                </c:pt>
                <c:pt idx="8">
                  <c:v>KIRIN_ICHIBAN</c:v>
                </c:pt>
                <c:pt idx="9">
                  <c:v>KRONENBOURG</c:v>
                </c:pt>
              </c:strCache>
            </c:strRef>
          </c:cat>
          <c:val>
            <c:numRef>
              <c:f>'facebook 결과값'!$E$3:$E$12</c:f>
              <c:numCache>
                <c:formatCode>General</c:formatCode>
                <c:ptCount val="10"/>
                <c:pt idx="0">
                  <c:v>26</c:v>
                </c:pt>
                <c:pt idx="1">
                  <c:v>21</c:v>
                </c:pt>
                <c:pt idx="2">
                  <c:v>30</c:v>
                </c:pt>
                <c:pt idx="3">
                  <c:v>19</c:v>
                </c:pt>
                <c:pt idx="4">
                  <c:v>2</c:v>
                </c:pt>
                <c:pt idx="5">
                  <c:v>28</c:v>
                </c:pt>
                <c:pt idx="6">
                  <c:v>24</c:v>
                </c:pt>
                <c:pt idx="7">
                  <c:v>23</c:v>
                </c:pt>
                <c:pt idx="8">
                  <c:v>19</c:v>
                </c:pt>
                <c:pt idx="9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1D-AC40-8DD3-54F21769DBEB}"/>
            </c:ext>
          </c:extLst>
        </c:ser>
        <c:ser>
          <c:idx val="1"/>
          <c:order val="1"/>
          <c:tx>
            <c:strRef>
              <c:f>'facebook 결과값'!$I$2</c:f>
              <c:strCache>
                <c:ptCount val="1"/>
                <c:pt idx="0">
                  <c:v>2019 3분기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'facebook 결과값'!$A$3:$A$12</c:f>
              <c:strCache>
                <c:ptCount val="10"/>
                <c:pt idx="0">
                  <c:v>ASAHI</c:v>
                </c:pt>
                <c:pt idx="1">
                  <c:v>BUDWEISSER</c:v>
                </c:pt>
                <c:pt idx="2">
                  <c:v>CASS</c:v>
                </c:pt>
                <c:pt idx="3">
                  <c:v>SAPPORO</c:v>
                </c:pt>
                <c:pt idx="4">
                  <c:v>TERRA</c:v>
                </c:pt>
                <c:pt idx="5">
                  <c:v>HEINEKEN</c:v>
                </c:pt>
                <c:pt idx="6">
                  <c:v>HITE_EXTRACOLD</c:v>
                </c:pt>
                <c:pt idx="7">
                  <c:v>HOEGAARDEN</c:v>
                </c:pt>
                <c:pt idx="8">
                  <c:v>KIRIN_ICHIBAN</c:v>
                </c:pt>
                <c:pt idx="9">
                  <c:v>KRONENBOURG</c:v>
                </c:pt>
              </c:strCache>
            </c:strRef>
          </c:cat>
          <c:val>
            <c:numRef>
              <c:f>'facebook 결과값'!$I$3:$I$12</c:f>
              <c:numCache>
                <c:formatCode>General</c:formatCode>
                <c:ptCount val="10"/>
                <c:pt idx="0">
                  <c:v>20</c:v>
                </c:pt>
                <c:pt idx="1">
                  <c:v>31</c:v>
                </c:pt>
                <c:pt idx="2">
                  <c:v>66</c:v>
                </c:pt>
                <c:pt idx="3">
                  <c:v>16</c:v>
                </c:pt>
                <c:pt idx="4">
                  <c:v>35</c:v>
                </c:pt>
                <c:pt idx="5">
                  <c:v>25</c:v>
                </c:pt>
                <c:pt idx="6">
                  <c:v>20</c:v>
                </c:pt>
                <c:pt idx="7">
                  <c:v>34</c:v>
                </c:pt>
                <c:pt idx="8">
                  <c:v>17</c:v>
                </c:pt>
                <c:pt idx="9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C1D-AC40-8DD3-54F21769DB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04914624"/>
        <c:axId val="504915872"/>
        <c:extLst>
          <c:ext xmlns:c15="http://schemas.microsoft.com/office/drawing/2012/chart" uri="{02D57815-91ED-43cb-92C2-25804820EDAC}">
            <c15:filteredRad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'facebook 결과값'!$J$2</c15:sqref>
                        </c15:formulaRef>
                      </c:ext>
                    </c:extLst>
                    <c:strCache>
                      <c:ptCount val="1"/>
                      <c:pt idx="0">
                        <c:v>시장 점유율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>
                      <c:ext uri="{02D57815-91ED-43cb-92C2-25804820EDAC}">
                        <c15:formulaRef>
                          <c15:sqref>'facebook 결과값'!$A$3:$A$12</c15:sqref>
                        </c15:formulaRef>
                      </c:ext>
                    </c:extLst>
                    <c:strCache>
                      <c:ptCount val="10"/>
                      <c:pt idx="0">
                        <c:v>ASAHI</c:v>
                      </c:pt>
                      <c:pt idx="1">
                        <c:v>BUDWEISSER</c:v>
                      </c:pt>
                      <c:pt idx="2">
                        <c:v>CASS</c:v>
                      </c:pt>
                      <c:pt idx="3">
                        <c:v>SAPPORO</c:v>
                      </c:pt>
                      <c:pt idx="4">
                        <c:v>TERRA</c:v>
                      </c:pt>
                      <c:pt idx="5">
                        <c:v>HEINEKEN</c:v>
                      </c:pt>
                      <c:pt idx="6">
                        <c:v>HITE_EXTRACOLD</c:v>
                      </c:pt>
                      <c:pt idx="7">
                        <c:v>HOEGAARDEN</c:v>
                      </c:pt>
                      <c:pt idx="8">
                        <c:v>KIRIN_ICHIBAN</c:v>
                      </c:pt>
                      <c:pt idx="9">
                        <c:v>KRONENBOURG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'facebook 결과값'!$J$3:$J$12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10</c:v>
                      </c:pt>
                      <c:pt idx="1">
                        <c:v>10</c:v>
                      </c:pt>
                      <c:pt idx="2">
                        <c:v>10</c:v>
                      </c:pt>
                      <c:pt idx="3">
                        <c:v>10</c:v>
                      </c:pt>
                      <c:pt idx="4">
                        <c:v>10</c:v>
                      </c:pt>
                      <c:pt idx="5">
                        <c:v>10</c:v>
                      </c:pt>
                      <c:pt idx="6">
                        <c:v>10</c:v>
                      </c:pt>
                      <c:pt idx="7">
                        <c:v>10</c:v>
                      </c:pt>
                      <c:pt idx="8">
                        <c:v>10</c:v>
                      </c:pt>
                      <c:pt idx="9">
                        <c:v>10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FC1D-AC40-8DD3-54F21769DBEB}"/>
                  </c:ext>
                </c:extLst>
              </c15:ser>
            </c15:filteredRadarSeries>
          </c:ext>
        </c:extLst>
      </c:radarChart>
      <c:catAx>
        <c:axId val="5049146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+mn-cs"/>
              </a:defRPr>
            </a:pPr>
            <a:endParaRPr lang="ko-Kore-KR"/>
          </a:p>
        </c:txPr>
        <c:crossAx val="504915872"/>
        <c:crosses val="autoZero"/>
        <c:auto val="1"/>
        <c:lblAlgn val="ctr"/>
        <c:lblOffset val="100"/>
        <c:noMultiLvlLbl val="0"/>
      </c:catAx>
      <c:valAx>
        <c:axId val="504915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7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+mn-cs"/>
              </a:defRPr>
            </a:pPr>
            <a:endParaRPr lang="ko-Kore-KR"/>
          </a:p>
        </c:txPr>
        <c:crossAx val="504914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+mn-cs"/>
            </a:defRPr>
          </a:pPr>
          <a:endParaRPr lang="ko-Kore-KR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>
          <a:latin typeface="나눔스퀘어_ac" panose="020B0600000101010101" pitchFamily="50" charset="-127"/>
          <a:ea typeface="나눔스퀘어_ac" panose="020B0600000101010101" pitchFamily="50" charset="-127"/>
        </a:defRPr>
      </a:pPr>
      <a:endParaRPr lang="ko-Kore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cs:styleClr val="auto"/>
    </cs:fontRef>
    <cs:spPr/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 w="9575">
        <a:solidFill>
          <a:schemeClr val="lt1">
            <a:lumMod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 cmpd="sng" algn="ctr">
        <a:solidFill>
          <a:schemeClr val="phClr">
            <a:shade val="95000"/>
            <a:satMod val="105000"/>
          </a:schemeClr>
        </a:solidFill>
        <a:round/>
      </a:ln>
    </cs:spPr>
  </cs:dataPointLine>
  <cs:dataPointMarker>
    <cs:lnRef idx="0"/>
    <cs:fillRef idx="0"/>
    <cs:effectRef idx="0"/>
    <cs:fontRef idx="minor">
      <a:schemeClr val="dk1"/>
    </cs:fontRef>
    <cs:spPr>
      <a:solidFill>
        <a:schemeClr val="lt1"/>
      </a:solidFill>
    </cs:spPr>
  </cs:dataPointMarker>
  <cs:dataPointMarkerLayout symbol="circle" size="17"/>
  <cs:dataPointWireframe>
    <cs:lnRef idx="0">
      <cs:styleClr val="auto"/>
    </cs:lnRef>
    <cs:fillRef idx="1"/>
    <cs:effectRef idx="0"/>
    <cs:fontRef idx="minor">
      <a:schemeClr val="dk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/>
    </cs:fontRef>
    <cs:defRPr sz="1440" b="0" kern="1200" cap="all" spc="0" baseline="0">
      <a:gradFill>
        <a:gsLst>
          <a:gs pos="0">
            <a:schemeClr val="dk1">
              <a:lumMod val="50000"/>
              <a:lumOff val="50000"/>
            </a:schemeClr>
          </a:gs>
          <a:gs pos="100000">
            <a:schemeClr val="dk1">
              <a:lumMod val="85000"/>
              <a:lumOff val="15000"/>
            </a:schemeClr>
          </a:gs>
        </a:gsLst>
        <a:lin ang="5400000" scaled="0"/>
      </a:gradFill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578B54-4B64-4905-9F4F-E93FC099D4F3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ACBDC6A-D931-4C47-88AA-BF2D4ED09EC4}">
      <dgm:prSet/>
      <dgm:spPr/>
      <dgm:t>
        <a:bodyPr/>
        <a:lstStyle/>
        <a:p>
          <a:r>
            <a:rPr kumimoji="1" lang="ko-KR" altLang="en-US" dirty="0"/>
            <a:t>피부 문제점 증강</a:t>
          </a:r>
          <a:endParaRPr kumimoji="1" lang="en-US" altLang="ko-KR" dirty="0"/>
        </a:p>
      </dgm:t>
    </dgm:pt>
    <dgm:pt modelId="{78CC05BA-3F30-47EC-ABAD-67CE435FF3C6}" type="parTrans" cxnId="{5DB10E21-8435-4AA6-8636-A0FB2763BA4B}">
      <dgm:prSet/>
      <dgm:spPr/>
      <dgm:t>
        <a:bodyPr/>
        <a:lstStyle/>
        <a:p>
          <a:endParaRPr lang="en-US"/>
        </a:p>
      </dgm:t>
    </dgm:pt>
    <dgm:pt modelId="{5073F256-2349-4F1E-BAA4-0E85F96B9FD6}" type="sibTrans" cxnId="{5DB10E21-8435-4AA6-8636-A0FB2763BA4B}">
      <dgm:prSet/>
      <dgm:spPr/>
      <dgm:t>
        <a:bodyPr/>
        <a:lstStyle/>
        <a:p>
          <a:endParaRPr lang="en-US"/>
        </a:p>
      </dgm:t>
    </dgm:pt>
    <dgm:pt modelId="{0266D1FF-33A2-114F-9CCD-4E093B3C05EE}">
      <dgm:prSet/>
      <dgm:spPr/>
      <dgm:t>
        <a:bodyPr/>
        <a:lstStyle/>
        <a:p>
          <a:pPr latinLnBrk="1"/>
          <a:r>
            <a:rPr lang="en-US" altLang="ko-KR" dirty="0"/>
            <a:t>AI</a:t>
          </a:r>
          <a:r>
            <a:rPr lang="ko-KR" altLang="en-US" dirty="0"/>
            <a:t> 오목</a:t>
          </a:r>
        </a:p>
      </dgm:t>
    </dgm:pt>
    <dgm:pt modelId="{F101CCE1-05C6-2E40-B989-E6EFC67ED651}" type="parTrans" cxnId="{303250FF-F763-B749-AFB7-72060046D0F6}">
      <dgm:prSet/>
      <dgm:spPr/>
      <dgm:t>
        <a:bodyPr/>
        <a:lstStyle/>
        <a:p>
          <a:pPr latinLnBrk="1"/>
          <a:endParaRPr lang="ko-KR" altLang="en-US"/>
        </a:p>
      </dgm:t>
    </dgm:pt>
    <dgm:pt modelId="{49B60D9A-091C-0A42-A95D-7CC9BE3DF2A5}" type="sibTrans" cxnId="{303250FF-F763-B749-AFB7-72060046D0F6}">
      <dgm:prSet/>
      <dgm:spPr/>
      <dgm:t>
        <a:bodyPr/>
        <a:lstStyle/>
        <a:p>
          <a:pPr latinLnBrk="1"/>
          <a:endParaRPr lang="ko-KR" altLang="en-US"/>
        </a:p>
      </dgm:t>
    </dgm:pt>
    <dgm:pt modelId="{B2053E07-A47C-0A45-BA39-38716CCB5981}">
      <dgm:prSet/>
      <dgm:spPr/>
      <dgm:t>
        <a:bodyPr/>
        <a:lstStyle/>
        <a:p>
          <a:pPr latinLnBrk="1"/>
          <a:r>
            <a:rPr kumimoji="1" lang="en-US" altLang="ko-KR"/>
            <a:t>SNS </a:t>
          </a:r>
          <a:r>
            <a:rPr kumimoji="1" lang="ko-KR" altLang="en-US"/>
            <a:t>데이터 분석</a:t>
          </a:r>
          <a:endParaRPr lang="ko-KR" altLang="en-US" dirty="0"/>
        </a:p>
      </dgm:t>
    </dgm:pt>
    <dgm:pt modelId="{8845330C-4F68-8C40-A729-C2D9F3BD1CB7}" type="parTrans" cxnId="{98619FE7-8961-C14A-B3AF-CB070EBB2CA8}">
      <dgm:prSet/>
      <dgm:spPr/>
      <dgm:t>
        <a:bodyPr/>
        <a:lstStyle/>
        <a:p>
          <a:pPr latinLnBrk="1"/>
          <a:endParaRPr lang="ko-KR" altLang="en-US"/>
        </a:p>
      </dgm:t>
    </dgm:pt>
    <dgm:pt modelId="{F870CD21-EDB4-7A4C-950E-797BC7EA8CD3}" type="sibTrans" cxnId="{98619FE7-8961-C14A-B3AF-CB070EBB2CA8}">
      <dgm:prSet/>
      <dgm:spPr/>
      <dgm:t>
        <a:bodyPr/>
        <a:lstStyle/>
        <a:p>
          <a:pPr latinLnBrk="1"/>
          <a:endParaRPr lang="ko-KR" altLang="en-US"/>
        </a:p>
      </dgm:t>
    </dgm:pt>
    <dgm:pt modelId="{FEDA4063-674E-4F43-A82E-5EF34BDDF5DF}" type="pres">
      <dgm:prSet presAssocID="{83578B54-4B64-4905-9F4F-E93FC099D4F3}" presName="Name0" presStyleCnt="0">
        <dgm:presLayoutVars>
          <dgm:dir/>
          <dgm:resizeHandles val="exact"/>
        </dgm:presLayoutVars>
      </dgm:prSet>
      <dgm:spPr/>
    </dgm:pt>
    <dgm:pt modelId="{9199A867-F372-D14E-9383-ABCF7DAF3400}" type="pres">
      <dgm:prSet presAssocID="{0266D1FF-33A2-114F-9CCD-4E093B3C05EE}" presName="node" presStyleLbl="node1" presStyleIdx="0" presStyleCnt="3">
        <dgm:presLayoutVars>
          <dgm:bulletEnabled val="1"/>
        </dgm:presLayoutVars>
      </dgm:prSet>
      <dgm:spPr/>
    </dgm:pt>
    <dgm:pt modelId="{6EC5EBF5-7D76-CB42-9D88-FABFEBA5EC1C}" type="pres">
      <dgm:prSet presAssocID="{49B60D9A-091C-0A42-A95D-7CC9BE3DF2A5}" presName="sibTrans" presStyleLbl="sibTrans1D1" presStyleIdx="0" presStyleCnt="2"/>
      <dgm:spPr/>
    </dgm:pt>
    <dgm:pt modelId="{29F841A2-D323-E243-BC2A-B85F68B1D48F}" type="pres">
      <dgm:prSet presAssocID="{49B60D9A-091C-0A42-A95D-7CC9BE3DF2A5}" presName="connectorText" presStyleLbl="sibTrans1D1" presStyleIdx="0" presStyleCnt="2"/>
      <dgm:spPr/>
    </dgm:pt>
    <dgm:pt modelId="{BDB11DDA-8112-9542-830D-4414E04BE949}" type="pres">
      <dgm:prSet presAssocID="{B2053E07-A47C-0A45-BA39-38716CCB5981}" presName="node" presStyleLbl="node1" presStyleIdx="1" presStyleCnt="3">
        <dgm:presLayoutVars>
          <dgm:bulletEnabled val="1"/>
        </dgm:presLayoutVars>
      </dgm:prSet>
      <dgm:spPr/>
    </dgm:pt>
    <dgm:pt modelId="{5E01B507-2276-5F4A-952F-78BA1079A13A}" type="pres">
      <dgm:prSet presAssocID="{F870CD21-EDB4-7A4C-950E-797BC7EA8CD3}" presName="sibTrans" presStyleLbl="sibTrans1D1" presStyleIdx="1" presStyleCnt="2"/>
      <dgm:spPr/>
    </dgm:pt>
    <dgm:pt modelId="{232D4507-60DF-234E-B3C7-EB18FCDE3E5E}" type="pres">
      <dgm:prSet presAssocID="{F870CD21-EDB4-7A4C-950E-797BC7EA8CD3}" presName="connectorText" presStyleLbl="sibTrans1D1" presStyleIdx="1" presStyleCnt="2"/>
      <dgm:spPr/>
    </dgm:pt>
    <dgm:pt modelId="{B5F7DD28-68EF-6046-A98C-878EF5B342DB}" type="pres">
      <dgm:prSet presAssocID="{8ACBDC6A-D931-4C47-88AA-BF2D4ED09EC4}" presName="node" presStyleLbl="node1" presStyleIdx="2" presStyleCnt="3">
        <dgm:presLayoutVars>
          <dgm:bulletEnabled val="1"/>
        </dgm:presLayoutVars>
      </dgm:prSet>
      <dgm:spPr/>
    </dgm:pt>
  </dgm:ptLst>
  <dgm:cxnLst>
    <dgm:cxn modelId="{9924B91B-AAD7-AD4E-AD2C-ACAEF7EA6171}" type="presOf" srcId="{F870CD21-EDB4-7A4C-950E-797BC7EA8CD3}" destId="{5E01B507-2276-5F4A-952F-78BA1079A13A}" srcOrd="0" destOrd="0" presId="urn:microsoft.com/office/officeart/2016/7/layout/RepeatingBendingProcessNew"/>
    <dgm:cxn modelId="{B306681F-7A93-1B41-9A81-A1731B8AFE83}" type="presOf" srcId="{F870CD21-EDB4-7A4C-950E-797BC7EA8CD3}" destId="{232D4507-60DF-234E-B3C7-EB18FCDE3E5E}" srcOrd="1" destOrd="0" presId="urn:microsoft.com/office/officeart/2016/7/layout/RepeatingBendingProcessNew"/>
    <dgm:cxn modelId="{5DB10E21-8435-4AA6-8636-A0FB2763BA4B}" srcId="{83578B54-4B64-4905-9F4F-E93FC099D4F3}" destId="{8ACBDC6A-D931-4C47-88AA-BF2D4ED09EC4}" srcOrd="2" destOrd="0" parTransId="{78CC05BA-3F30-47EC-ABAD-67CE435FF3C6}" sibTransId="{5073F256-2349-4F1E-BAA4-0E85F96B9FD6}"/>
    <dgm:cxn modelId="{45D7D742-A5AB-F34A-913C-9EA649FB86E8}" type="presOf" srcId="{49B60D9A-091C-0A42-A95D-7CC9BE3DF2A5}" destId="{6EC5EBF5-7D76-CB42-9D88-FABFEBA5EC1C}" srcOrd="0" destOrd="0" presId="urn:microsoft.com/office/officeart/2016/7/layout/RepeatingBendingProcessNew"/>
    <dgm:cxn modelId="{6F97DB58-ADCF-3D4F-93F6-8CC998041EBB}" type="presOf" srcId="{83578B54-4B64-4905-9F4F-E93FC099D4F3}" destId="{FEDA4063-674E-4F43-A82E-5EF34BDDF5DF}" srcOrd="0" destOrd="0" presId="urn:microsoft.com/office/officeart/2016/7/layout/RepeatingBendingProcessNew"/>
    <dgm:cxn modelId="{7B2EBD60-A91F-5342-B883-1AD943D1C601}" type="presOf" srcId="{8ACBDC6A-D931-4C47-88AA-BF2D4ED09EC4}" destId="{B5F7DD28-68EF-6046-A98C-878EF5B342DB}" srcOrd="0" destOrd="0" presId="urn:microsoft.com/office/officeart/2016/7/layout/RepeatingBendingProcessNew"/>
    <dgm:cxn modelId="{A1200EDA-93B3-A947-8577-9AC4FE5D383F}" type="presOf" srcId="{49B60D9A-091C-0A42-A95D-7CC9BE3DF2A5}" destId="{29F841A2-D323-E243-BC2A-B85F68B1D48F}" srcOrd="1" destOrd="0" presId="urn:microsoft.com/office/officeart/2016/7/layout/RepeatingBendingProcessNew"/>
    <dgm:cxn modelId="{AD1A8CE2-2602-1745-9CF6-4DB08B2E289F}" type="presOf" srcId="{0266D1FF-33A2-114F-9CCD-4E093B3C05EE}" destId="{9199A867-F372-D14E-9383-ABCF7DAF3400}" srcOrd="0" destOrd="0" presId="urn:microsoft.com/office/officeart/2016/7/layout/RepeatingBendingProcessNew"/>
    <dgm:cxn modelId="{C2C321E4-4962-5643-A649-23D763F18BD2}" type="presOf" srcId="{B2053E07-A47C-0A45-BA39-38716CCB5981}" destId="{BDB11DDA-8112-9542-830D-4414E04BE949}" srcOrd="0" destOrd="0" presId="urn:microsoft.com/office/officeart/2016/7/layout/RepeatingBendingProcessNew"/>
    <dgm:cxn modelId="{98619FE7-8961-C14A-B3AF-CB070EBB2CA8}" srcId="{83578B54-4B64-4905-9F4F-E93FC099D4F3}" destId="{B2053E07-A47C-0A45-BA39-38716CCB5981}" srcOrd="1" destOrd="0" parTransId="{8845330C-4F68-8C40-A729-C2D9F3BD1CB7}" sibTransId="{F870CD21-EDB4-7A4C-950E-797BC7EA8CD3}"/>
    <dgm:cxn modelId="{303250FF-F763-B749-AFB7-72060046D0F6}" srcId="{83578B54-4B64-4905-9F4F-E93FC099D4F3}" destId="{0266D1FF-33A2-114F-9CCD-4E093B3C05EE}" srcOrd="0" destOrd="0" parTransId="{F101CCE1-05C6-2E40-B989-E6EFC67ED651}" sibTransId="{49B60D9A-091C-0A42-A95D-7CC9BE3DF2A5}"/>
    <dgm:cxn modelId="{BD6B94A6-8D5C-3C43-92A0-A35B4C222CFE}" type="presParOf" srcId="{FEDA4063-674E-4F43-A82E-5EF34BDDF5DF}" destId="{9199A867-F372-D14E-9383-ABCF7DAF3400}" srcOrd="0" destOrd="0" presId="urn:microsoft.com/office/officeart/2016/7/layout/RepeatingBendingProcessNew"/>
    <dgm:cxn modelId="{17005487-DEC4-DF47-BD0A-EF0525B5083C}" type="presParOf" srcId="{FEDA4063-674E-4F43-A82E-5EF34BDDF5DF}" destId="{6EC5EBF5-7D76-CB42-9D88-FABFEBA5EC1C}" srcOrd="1" destOrd="0" presId="urn:microsoft.com/office/officeart/2016/7/layout/RepeatingBendingProcessNew"/>
    <dgm:cxn modelId="{46AD7632-8584-FA4D-B7F2-6EF58A92ED1A}" type="presParOf" srcId="{6EC5EBF5-7D76-CB42-9D88-FABFEBA5EC1C}" destId="{29F841A2-D323-E243-BC2A-B85F68B1D48F}" srcOrd="0" destOrd="0" presId="urn:microsoft.com/office/officeart/2016/7/layout/RepeatingBendingProcessNew"/>
    <dgm:cxn modelId="{E16D63F8-92F0-134B-A1E5-593DCE1002D3}" type="presParOf" srcId="{FEDA4063-674E-4F43-A82E-5EF34BDDF5DF}" destId="{BDB11DDA-8112-9542-830D-4414E04BE949}" srcOrd="2" destOrd="0" presId="urn:microsoft.com/office/officeart/2016/7/layout/RepeatingBendingProcessNew"/>
    <dgm:cxn modelId="{EC28D841-1BA9-B64F-919E-7E8446563D1F}" type="presParOf" srcId="{FEDA4063-674E-4F43-A82E-5EF34BDDF5DF}" destId="{5E01B507-2276-5F4A-952F-78BA1079A13A}" srcOrd="3" destOrd="0" presId="urn:microsoft.com/office/officeart/2016/7/layout/RepeatingBendingProcessNew"/>
    <dgm:cxn modelId="{40F4FF67-39E9-994C-A344-6F74AD77B312}" type="presParOf" srcId="{5E01B507-2276-5F4A-952F-78BA1079A13A}" destId="{232D4507-60DF-234E-B3C7-EB18FCDE3E5E}" srcOrd="0" destOrd="0" presId="urn:microsoft.com/office/officeart/2016/7/layout/RepeatingBendingProcessNew"/>
    <dgm:cxn modelId="{F14CB564-65D6-7E45-AEEF-0C4E8F1B723F}" type="presParOf" srcId="{FEDA4063-674E-4F43-A82E-5EF34BDDF5DF}" destId="{B5F7DD28-68EF-6046-A98C-878EF5B342DB}" srcOrd="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C5EBF5-7D76-CB42-9D88-FABFEBA5EC1C}">
      <dsp:nvSpPr>
        <dsp:cNvPr id="0" name=""/>
        <dsp:cNvSpPr/>
      </dsp:nvSpPr>
      <dsp:spPr>
        <a:xfrm>
          <a:off x="2946655" y="1763202"/>
          <a:ext cx="64574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45748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3252621" y="1805540"/>
        <a:ext cx="33817" cy="6763"/>
      </dsp:txXfrm>
    </dsp:sp>
    <dsp:sp modelId="{9199A867-F372-D14E-9383-ABCF7DAF3400}">
      <dsp:nvSpPr>
        <dsp:cNvPr id="0" name=""/>
        <dsp:cNvSpPr/>
      </dsp:nvSpPr>
      <dsp:spPr>
        <a:xfrm>
          <a:off x="7811" y="926729"/>
          <a:ext cx="2940644" cy="176438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94" tIns="151252" rIns="144094" bIns="151252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AI</a:t>
          </a:r>
          <a:r>
            <a:rPr lang="ko-KR" altLang="en-US" sz="3600" kern="1200" dirty="0"/>
            <a:t> 오목</a:t>
          </a:r>
        </a:p>
      </dsp:txBody>
      <dsp:txXfrm>
        <a:off x="7811" y="926729"/>
        <a:ext cx="2940644" cy="1764386"/>
      </dsp:txXfrm>
    </dsp:sp>
    <dsp:sp modelId="{5E01B507-2276-5F4A-952F-78BA1079A13A}">
      <dsp:nvSpPr>
        <dsp:cNvPr id="0" name=""/>
        <dsp:cNvSpPr/>
      </dsp:nvSpPr>
      <dsp:spPr>
        <a:xfrm>
          <a:off x="6563648" y="1763202"/>
          <a:ext cx="64574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45748" y="45720"/>
              </a:lnTo>
            </a:path>
          </a:pathLst>
        </a:custGeom>
        <a:noFill/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6869613" y="1805540"/>
        <a:ext cx="33817" cy="6763"/>
      </dsp:txXfrm>
    </dsp:sp>
    <dsp:sp modelId="{BDB11DDA-8112-9542-830D-4414E04BE949}">
      <dsp:nvSpPr>
        <dsp:cNvPr id="0" name=""/>
        <dsp:cNvSpPr/>
      </dsp:nvSpPr>
      <dsp:spPr>
        <a:xfrm>
          <a:off x="3624803" y="926729"/>
          <a:ext cx="2940644" cy="1764386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94" tIns="151252" rIns="144094" bIns="151252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altLang="ko-KR" sz="3600" kern="1200"/>
            <a:t>SNS </a:t>
          </a:r>
          <a:r>
            <a:rPr kumimoji="1" lang="ko-KR" altLang="en-US" sz="3600" kern="1200"/>
            <a:t>데이터 분석</a:t>
          </a:r>
          <a:endParaRPr lang="ko-KR" altLang="en-US" sz="3600" kern="1200" dirty="0"/>
        </a:p>
      </dsp:txBody>
      <dsp:txXfrm>
        <a:off x="3624803" y="926729"/>
        <a:ext cx="2940644" cy="1764386"/>
      </dsp:txXfrm>
    </dsp:sp>
    <dsp:sp modelId="{B5F7DD28-68EF-6046-A98C-878EF5B342DB}">
      <dsp:nvSpPr>
        <dsp:cNvPr id="0" name=""/>
        <dsp:cNvSpPr/>
      </dsp:nvSpPr>
      <dsp:spPr>
        <a:xfrm>
          <a:off x="7241796" y="926729"/>
          <a:ext cx="2940644" cy="1764386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94" tIns="151252" rIns="144094" bIns="15125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ko-KR" altLang="en-US" sz="3600" kern="1200" dirty="0"/>
            <a:t>피부 문제점 증강</a:t>
          </a:r>
          <a:endParaRPr kumimoji="1" lang="en-US" altLang="ko-KR" sz="3600" kern="1200" dirty="0"/>
        </a:p>
      </dsp:txBody>
      <dsp:txXfrm>
        <a:off x="7241796" y="926729"/>
        <a:ext cx="2940644" cy="17643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0.17708</cdr:x>
      <cdr:y>0.08808</cdr:y>
    </cdr:from>
    <cdr:to>
      <cdr:x>0.38364</cdr:x>
      <cdr:y>0.16279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E02FF75-2EA1-0C40-A2CB-FB5283149EFA}"/>
            </a:ext>
          </a:extLst>
        </cdr:cNvPr>
        <cdr:cNvSpPr txBox="1"/>
      </cdr:nvSpPr>
      <cdr:spPr>
        <a:xfrm xmlns:a="http://schemas.openxmlformats.org/drawingml/2006/main">
          <a:off x="954315" y="265571"/>
          <a:ext cx="1113182" cy="22528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ore-KR" sz="1100" dirty="0">
              <a:solidFill>
                <a:srgbClr val="E8E6E6"/>
              </a:solidFill>
            </a:rPr>
            <a:t>KRONENBOURG</a:t>
          </a:r>
          <a:endParaRPr lang="ko-Kore-KR" altLang="en-US" sz="1100" dirty="0">
            <a:solidFill>
              <a:srgbClr val="E8E6E6"/>
            </a:solidFill>
          </a:endParaRPr>
        </a:p>
      </cdr:txBody>
    </cdr:sp>
  </cdr:relSizeAnchor>
  <cdr:relSizeAnchor xmlns:cdr="http://schemas.openxmlformats.org/drawingml/2006/chartDrawing">
    <cdr:from>
      <cdr:x>0.12011</cdr:x>
      <cdr:y>0.2832</cdr:y>
    </cdr:from>
    <cdr:to>
      <cdr:x>0.32667</cdr:x>
      <cdr:y>0.35791</cdr:y>
    </cdr:to>
    <cdr:sp macro="" textlink="">
      <cdr:nvSpPr>
        <cdr:cNvPr id="4" name="TextBox 1">
          <a:extLst xmlns:a="http://schemas.openxmlformats.org/drawingml/2006/main">
            <a:ext uri="{FF2B5EF4-FFF2-40B4-BE49-F238E27FC236}">
              <a16:creationId xmlns:a16="http://schemas.microsoft.com/office/drawing/2014/main" id="{4E077D02-BD32-6B4E-986B-7044E598B0E2}"/>
            </a:ext>
          </a:extLst>
        </cdr:cNvPr>
        <cdr:cNvSpPr txBox="1"/>
      </cdr:nvSpPr>
      <cdr:spPr>
        <a:xfrm xmlns:a="http://schemas.openxmlformats.org/drawingml/2006/main">
          <a:off x="647306" y="853914"/>
          <a:ext cx="1113182" cy="22528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ore-KR" dirty="0">
              <a:solidFill>
                <a:srgbClr val="FF0000"/>
              </a:solidFill>
            </a:rPr>
            <a:t>KIRIN_ICHIBAN</a:t>
          </a:r>
          <a:endParaRPr lang="ko-Kore-KR" altLang="en-US" sz="1100" dirty="0"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0.12507</cdr:x>
      <cdr:y>0.53335</cdr:y>
    </cdr:from>
    <cdr:to>
      <cdr:x>0.33162</cdr:x>
      <cdr:y>0.60806</cdr:y>
    </cdr:to>
    <cdr:sp macro="" textlink="">
      <cdr:nvSpPr>
        <cdr:cNvPr id="5" name="TextBox 1">
          <a:extLst xmlns:a="http://schemas.openxmlformats.org/drawingml/2006/main">
            <a:ext uri="{FF2B5EF4-FFF2-40B4-BE49-F238E27FC236}">
              <a16:creationId xmlns:a16="http://schemas.microsoft.com/office/drawing/2014/main" id="{4E077D02-BD32-6B4E-986B-7044E598B0E2}"/>
            </a:ext>
          </a:extLst>
        </cdr:cNvPr>
        <cdr:cNvSpPr txBox="1"/>
      </cdr:nvSpPr>
      <cdr:spPr>
        <a:xfrm xmlns:a="http://schemas.openxmlformats.org/drawingml/2006/main">
          <a:off x="674010" y="1608182"/>
          <a:ext cx="1113182" cy="22528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ore-KR" dirty="0">
              <a:solidFill>
                <a:srgbClr val="E8E6E6"/>
              </a:solidFill>
            </a:rPr>
            <a:t>HOEGAARDEN</a:t>
          </a:r>
          <a:endParaRPr lang="ko-Kore-KR" altLang="en-US" sz="1100" dirty="0">
            <a:solidFill>
              <a:srgbClr val="E8E6E6"/>
            </a:solidFill>
          </a:endParaRPr>
        </a:p>
      </cdr:txBody>
    </cdr:sp>
  </cdr:relSizeAnchor>
  <cdr:relSizeAnchor xmlns:cdr="http://schemas.openxmlformats.org/drawingml/2006/chartDrawing">
    <cdr:from>
      <cdr:x>0.17425</cdr:x>
      <cdr:y>0.73508</cdr:y>
    </cdr:from>
    <cdr:to>
      <cdr:x>0.39839</cdr:x>
      <cdr:y>0.82595</cdr:y>
    </cdr:to>
    <cdr:sp macro="" textlink="">
      <cdr:nvSpPr>
        <cdr:cNvPr id="6" name="TextBox 1">
          <a:extLst xmlns:a="http://schemas.openxmlformats.org/drawingml/2006/main">
            <a:ext uri="{FF2B5EF4-FFF2-40B4-BE49-F238E27FC236}">
              <a16:creationId xmlns:a16="http://schemas.microsoft.com/office/drawing/2014/main" id="{2C373E26-16CC-AA4C-B294-34218CEAF776}"/>
            </a:ext>
          </a:extLst>
        </cdr:cNvPr>
        <cdr:cNvSpPr txBox="1"/>
      </cdr:nvSpPr>
      <cdr:spPr>
        <a:xfrm xmlns:a="http://schemas.openxmlformats.org/drawingml/2006/main">
          <a:off x="939052" y="2216470"/>
          <a:ext cx="1207957" cy="27398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ore-KR" dirty="0">
              <a:solidFill>
                <a:srgbClr val="046FC0"/>
              </a:solidFill>
            </a:rPr>
            <a:t>HITE_EXTRACOLD</a:t>
          </a:r>
          <a:endParaRPr lang="ko-Kore-KR" altLang="en-US" sz="1100" dirty="0">
            <a:solidFill>
              <a:srgbClr val="046FC0"/>
            </a:solidFill>
          </a:endParaRPr>
        </a:p>
      </cdr:txBody>
    </cdr:sp>
  </cdr:relSizeAnchor>
  <cdr:relSizeAnchor xmlns:cdr="http://schemas.openxmlformats.org/drawingml/2006/chartDrawing">
    <cdr:from>
      <cdr:x>0.42459</cdr:x>
      <cdr:y>0.82059</cdr:y>
    </cdr:from>
    <cdr:to>
      <cdr:x>0.64873</cdr:x>
      <cdr:y>0.91145</cdr:y>
    </cdr:to>
    <cdr:sp macro="" textlink="">
      <cdr:nvSpPr>
        <cdr:cNvPr id="7" name="TextBox 1">
          <a:extLst xmlns:a="http://schemas.openxmlformats.org/drawingml/2006/main">
            <a:ext uri="{FF2B5EF4-FFF2-40B4-BE49-F238E27FC236}">
              <a16:creationId xmlns:a16="http://schemas.microsoft.com/office/drawing/2014/main" id="{E3F6A61E-2D5B-C745-BE5C-AC8F50571865}"/>
            </a:ext>
          </a:extLst>
        </cdr:cNvPr>
        <cdr:cNvSpPr txBox="1"/>
      </cdr:nvSpPr>
      <cdr:spPr>
        <a:xfrm xmlns:a="http://schemas.openxmlformats.org/drawingml/2006/main">
          <a:off x="2288204" y="2474280"/>
          <a:ext cx="1207957" cy="27398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ore-KR" dirty="0">
              <a:solidFill>
                <a:srgbClr val="E8E6E6"/>
              </a:solidFill>
            </a:rPr>
            <a:t>HEINEKEN</a:t>
          </a:r>
          <a:endParaRPr lang="ko-Kore-KR" altLang="en-US" sz="1100" dirty="0">
            <a:solidFill>
              <a:srgbClr val="E8E6E6"/>
            </a:solidFill>
          </a:endParaRPr>
        </a:p>
      </cdr:txBody>
    </cdr:sp>
  </cdr:relSizeAnchor>
  <cdr:relSizeAnchor xmlns:cdr="http://schemas.openxmlformats.org/drawingml/2006/chartDrawing">
    <cdr:from>
      <cdr:x>0.61598</cdr:x>
      <cdr:y>0.74597</cdr:y>
    </cdr:from>
    <cdr:to>
      <cdr:x>0.84013</cdr:x>
      <cdr:y>0.83684</cdr:y>
    </cdr:to>
    <cdr:sp macro="" textlink="">
      <cdr:nvSpPr>
        <cdr:cNvPr id="8" name="TextBox 1">
          <a:extLst xmlns:a="http://schemas.openxmlformats.org/drawingml/2006/main">
            <a:ext uri="{FF2B5EF4-FFF2-40B4-BE49-F238E27FC236}">
              <a16:creationId xmlns:a16="http://schemas.microsoft.com/office/drawing/2014/main" id="{F34F7875-F4E0-314E-9018-8C65F6DF675A}"/>
            </a:ext>
          </a:extLst>
        </cdr:cNvPr>
        <cdr:cNvSpPr txBox="1"/>
      </cdr:nvSpPr>
      <cdr:spPr>
        <a:xfrm xmlns:a="http://schemas.openxmlformats.org/drawingml/2006/main">
          <a:off x="3319666" y="2249301"/>
          <a:ext cx="1207957" cy="27398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ore-KR" dirty="0">
              <a:solidFill>
                <a:srgbClr val="046FC0"/>
              </a:solidFill>
            </a:rPr>
            <a:t>TERRA</a:t>
          </a:r>
          <a:endParaRPr lang="ko-Kore-KR" altLang="en-US" sz="1100" dirty="0">
            <a:solidFill>
              <a:srgbClr val="046FC0"/>
            </a:solidFill>
          </a:endParaRPr>
        </a:p>
      </cdr:txBody>
    </cdr:sp>
  </cdr:relSizeAnchor>
  <cdr:relSizeAnchor xmlns:cdr="http://schemas.openxmlformats.org/drawingml/2006/chartDrawing">
    <cdr:from>
      <cdr:x>0.69741</cdr:x>
      <cdr:y>0.54242</cdr:y>
    </cdr:from>
    <cdr:to>
      <cdr:x>0.92155</cdr:x>
      <cdr:y>0.63329</cdr:y>
    </cdr:to>
    <cdr:sp macro="" textlink="">
      <cdr:nvSpPr>
        <cdr:cNvPr id="9" name="TextBox 1">
          <a:extLst xmlns:a="http://schemas.openxmlformats.org/drawingml/2006/main">
            <a:ext uri="{FF2B5EF4-FFF2-40B4-BE49-F238E27FC236}">
              <a16:creationId xmlns:a16="http://schemas.microsoft.com/office/drawing/2014/main" id="{F34F7875-F4E0-314E-9018-8C65F6DF675A}"/>
            </a:ext>
          </a:extLst>
        </cdr:cNvPr>
        <cdr:cNvSpPr txBox="1"/>
      </cdr:nvSpPr>
      <cdr:spPr>
        <a:xfrm xmlns:a="http://schemas.openxmlformats.org/drawingml/2006/main">
          <a:off x="3758465" y="1635546"/>
          <a:ext cx="1207957" cy="27398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ore-KR" dirty="0">
              <a:solidFill>
                <a:srgbClr val="FF0000"/>
              </a:solidFill>
            </a:rPr>
            <a:t>SAPPORO</a:t>
          </a:r>
          <a:endParaRPr lang="ko-Kore-KR" altLang="en-US" sz="1100" dirty="0"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0.69741</cdr:x>
      <cdr:y>0.29216</cdr:y>
    </cdr:from>
    <cdr:to>
      <cdr:x>0.92155</cdr:x>
      <cdr:y>0.38302</cdr:y>
    </cdr:to>
    <cdr:sp macro="" textlink="">
      <cdr:nvSpPr>
        <cdr:cNvPr id="10" name="TextBox 1">
          <a:extLst xmlns:a="http://schemas.openxmlformats.org/drawingml/2006/main">
            <a:ext uri="{FF2B5EF4-FFF2-40B4-BE49-F238E27FC236}">
              <a16:creationId xmlns:a16="http://schemas.microsoft.com/office/drawing/2014/main" id="{5711E5E3-3FC1-824D-A11B-B87F7FCFD648}"/>
            </a:ext>
          </a:extLst>
        </cdr:cNvPr>
        <cdr:cNvSpPr txBox="1"/>
      </cdr:nvSpPr>
      <cdr:spPr>
        <a:xfrm xmlns:a="http://schemas.openxmlformats.org/drawingml/2006/main">
          <a:off x="3758465" y="880938"/>
          <a:ext cx="1207957" cy="27398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ore-KR" dirty="0">
              <a:solidFill>
                <a:srgbClr val="046FC0"/>
              </a:solidFill>
            </a:rPr>
            <a:t>CASS</a:t>
          </a:r>
          <a:endParaRPr lang="ko-Kore-KR" altLang="en-US" sz="1100" dirty="0">
            <a:solidFill>
              <a:srgbClr val="046FC0"/>
            </a:solidFill>
          </a:endParaRPr>
        </a:p>
      </cdr:txBody>
    </cdr:sp>
  </cdr:relSizeAnchor>
  <cdr:relSizeAnchor xmlns:cdr="http://schemas.openxmlformats.org/drawingml/2006/chartDrawing">
    <cdr:from>
      <cdr:x>0.45847</cdr:x>
      <cdr:y>0</cdr:y>
    </cdr:from>
    <cdr:to>
      <cdr:x>0.68262</cdr:x>
      <cdr:y>0.09087</cdr:y>
    </cdr:to>
    <cdr:sp macro="" textlink="">
      <cdr:nvSpPr>
        <cdr:cNvPr id="11" name="TextBox 1">
          <a:extLst xmlns:a="http://schemas.openxmlformats.org/drawingml/2006/main">
            <a:ext uri="{FF2B5EF4-FFF2-40B4-BE49-F238E27FC236}">
              <a16:creationId xmlns:a16="http://schemas.microsoft.com/office/drawing/2014/main" id="{355BFA0C-7AB7-D14A-A105-8B466D9D4255}"/>
            </a:ext>
          </a:extLst>
        </cdr:cNvPr>
        <cdr:cNvSpPr txBox="1"/>
      </cdr:nvSpPr>
      <cdr:spPr>
        <a:xfrm xmlns:a="http://schemas.openxmlformats.org/drawingml/2006/main">
          <a:off x="2470796" y="-2019600"/>
          <a:ext cx="1207957" cy="27398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ore-KR" dirty="0">
              <a:solidFill>
                <a:srgbClr val="FF140F"/>
              </a:solidFill>
            </a:rPr>
            <a:t>ASAHI</a:t>
          </a:r>
          <a:endParaRPr lang="ko-Kore-KR" altLang="en-US" sz="1100" dirty="0">
            <a:solidFill>
              <a:srgbClr val="FF140F"/>
            </a:solidFill>
          </a:endParaRPr>
        </a:p>
      </cdr:txBody>
    </cdr:sp>
  </cdr:relSizeAnchor>
  <cdr:relSizeAnchor xmlns:cdr="http://schemas.openxmlformats.org/drawingml/2006/chartDrawing">
    <cdr:from>
      <cdr:x>0.61544</cdr:x>
      <cdr:y>0.08</cdr:y>
    </cdr:from>
    <cdr:to>
      <cdr:x>0.83958</cdr:x>
      <cdr:y>0.17087</cdr:y>
    </cdr:to>
    <cdr:sp macro="" textlink="">
      <cdr:nvSpPr>
        <cdr:cNvPr id="12" name="TextBox 1">
          <a:extLst xmlns:a="http://schemas.openxmlformats.org/drawingml/2006/main">
            <a:ext uri="{FF2B5EF4-FFF2-40B4-BE49-F238E27FC236}">
              <a16:creationId xmlns:a16="http://schemas.microsoft.com/office/drawing/2014/main" id="{4264FF2D-D15A-8840-9A56-2F094091CA79}"/>
            </a:ext>
          </a:extLst>
        </cdr:cNvPr>
        <cdr:cNvSpPr txBox="1"/>
      </cdr:nvSpPr>
      <cdr:spPr>
        <a:xfrm xmlns:a="http://schemas.openxmlformats.org/drawingml/2006/main">
          <a:off x="3316726" y="241224"/>
          <a:ext cx="1207957" cy="27398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ore-KR" dirty="0">
              <a:solidFill>
                <a:srgbClr val="E8E6E6"/>
              </a:solidFill>
            </a:rPr>
            <a:t>BUDWEISSER</a:t>
          </a:r>
          <a:endParaRPr lang="ko-Kore-KR" altLang="en-US" sz="1100" dirty="0">
            <a:solidFill>
              <a:srgbClr val="E8E6E6"/>
            </a:solidFill>
          </a:endParaRPr>
        </a:p>
      </cdr:txBody>
    </cdr:sp>
  </cdr:relSizeAnchor>
</c:userShape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BF4C2E-AC8B-1342-BA6D-43512F55C936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F0B4FA-C32D-BA47-973E-68E31B988F5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49683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b9d863376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b9d863376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6128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FCC669-503E-FC4B-9185-C15CC6546B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3F08DA0-0468-1246-AFB4-284743B435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A1E349-CACE-8248-849B-F59B10513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D99F35-E605-8C44-B463-011FC5C2E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E0939B-6F87-A549-8DA4-4B578FBC4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6070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7D0948-94C4-4049-A279-2D3AF1C5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B55342-7CD1-9F48-913F-35AC5486D2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2E0597-5682-254C-9F8E-4D6B1D48D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8F79B7-06C6-7240-871E-DFA4B03B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94E5BC-4652-3F45-BD2A-A1FA4954D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6950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249F2B8-CF7E-3D44-8C89-079A2FE9B5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930348-C74B-B843-96E4-75436E567A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5E12EF-A94D-FE4A-8F88-2FE8757D9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C05516-1A81-004B-A314-70D5074CE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D8E009-CAA2-1D44-BFEF-648A2C4B3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10261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1_제목 및 내용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436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3A0876-70AA-B841-B9DE-2A22CA4A6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B54FB6-E3F0-F940-B069-A82AB684E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5A9DD2-0128-374D-8EC8-A54A8FABB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68C5D4-A031-AF4C-95E6-1C1A70DEA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FFE92E-B10D-4C41-8A54-8B9C270E3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85426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065747-3F29-2141-8633-8E72AFB47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35915D-C36E-F04A-A6C6-27C2394292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57805B-5EBC-0E44-B36B-FFBAD88C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E61183-F78A-0F43-A549-33C584885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779252-5C1C-5243-B68F-644FD2424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75171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5C3378-6638-FC4E-ABEA-0F577B96D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25F994-DAB0-C24A-9CFC-6451AAF5D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48E931-7562-F347-9CAF-AD5D1F53B8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D8B4BD-C639-7D4C-89C2-3A180CFE4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E2238E-4BB1-5F47-9726-7283B474C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DC03F9-7B2D-554F-99DC-8302DE0A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77145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6B21B7-BE21-F542-9910-1828CB296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B85BFB-9279-0B4E-8B15-3874A5795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81A089-09A5-E746-9658-A3F8BB80B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AC818C7-2A80-0C4E-A2D1-45DB4D437B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8E68AE8-8334-5B4C-9B86-3E9587220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A6DB7B5-E858-E348-9CEE-1C6D9EE5D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BF2789-C925-1548-AF5D-02D96D76A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C5EF35-599D-7E47-B297-769EF07D0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1032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5D926-2E60-674B-A424-0A16D1FAE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5562EFF-5C8F-AC40-AC5B-54B13E054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AEDE62-D3C9-DA43-B796-E74E0858F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10F08C-2243-FB4A-94DC-70A5A83B1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02029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B3FC05-A751-7446-A4AF-C286F7FD1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C758BCC-7505-2E49-AAB3-4E1042769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5FF377-910D-1049-9168-BB2AAB934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5602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69C342-1B50-5243-825F-766AA0213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2BD5DB-D90C-EE43-A4F1-10285404A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673355-7C20-AE4A-B0FE-96BB94AE29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5751C9-08D0-4640-A263-D85DF38FC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8C80DF-A70A-8944-93B2-33155F8A9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F6ACD5-CABE-184E-B92B-D05CBE62C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0634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06A0E-CD50-A748-910C-BC80E53B5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1C3202-66D8-754F-95C1-6267F27EE1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898535-3390-F549-8A4D-6406DC7BD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D84661-A909-334D-84C4-EB2F0A325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1BCDE5-7A2B-F746-B9ED-E8BB40BA1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04CA34-A497-364E-A2F1-2F06BAE82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94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25F34F-D0E0-9847-9DE7-4597734E6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795BB5-5BE1-E246-8EE8-937EF732E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0F2DB6-7123-F640-9C05-D983EE7FEB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FF10F-E08B-CE46-B808-7CBE3EFD79C4}" type="datetimeFigureOut">
              <a:rPr kumimoji="1" lang="ko-Kore-KR" altLang="en-US" smtClean="0"/>
              <a:t>2020. 11. 7.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F84B3-B332-7B47-9094-A0E3BAC632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7DF81E-A347-4F4A-9C30-DD40567C2E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BC6E6F-7432-8E4A-9DEC-1ABE42AE37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59882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0.jpg"/><Relationship Id="rId7" Type="http://schemas.openxmlformats.org/officeDocument/2006/relationships/image" Target="../media/image16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MClwtzZF6VA&amp;t=1s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chart" Target="../charts/char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3D41CC-46ED-3D47-86B3-A295BDDBC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kumimoji="1" lang="en" altLang="ko-Kore-KR" b="1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Portfolio of Seojin</a:t>
            </a:r>
            <a:endParaRPr kumimoji="1" lang="ko-Kore-KR" altLang="en-US" b="1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B1DE59-637A-174B-AFBF-31234F29D4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endParaRPr kumimoji="1" lang="en-US" altLang="ko-Kore-KR" sz="20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CD8227-269B-EA4D-9290-64B39401C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1803791"/>
            <a:ext cx="4047843" cy="188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415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3D41CC-46ED-3D47-86B3-A295BDDBC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42248" y="1481328"/>
            <a:ext cx="2926080" cy="2468880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R" sz="4000" b="1" dirty="0">
                <a:latin typeface="Batang" panose="02030600000101010101" pitchFamily="18" charset="-127"/>
                <a:ea typeface="Batang" panose="02030600000101010101" pitchFamily="18" charset="-127"/>
              </a:rPr>
              <a:t>#2</a:t>
            </a:r>
            <a:r>
              <a:rPr kumimoji="1" lang="ko-KR" altLang="en-US" sz="4000" b="1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kumimoji="1" lang="ko-KR" altLang="en-US" sz="4000" b="1" dirty="0" err="1">
                <a:latin typeface="Batang" panose="02030600000101010101" pitchFamily="18" charset="-127"/>
                <a:ea typeface="Batang" panose="02030600000101010101" pitchFamily="18" charset="-127"/>
              </a:rPr>
              <a:t>피부문제점</a:t>
            </a:r>
            <a:r>
              <a:rPr kumimoji="1" lang="ko-KR" altLang="en-US" sz="4000" b="1" dirty="0">
                <a:latin typeface="Batang" panose="02030600000101010101" pitchFamily="18" charset="-127"/>
                <a:ea typeface="Batang" panose="02030600000101010101" pitchFamily="18" charset="-127"/>
              </a:rPr>
              <a:t> 증강</a:t>
            </a:r>
            <a:endParaRPr kumimoji="1" lang="ko-Kore-KR" altLang="en-US" sz="4000" b="1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B1DE59-637A-174B-AFBF-31234F29D4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42248" y="4078224"/>
            <a:ext cx="2926080" cy="1307592"/>
          </a:xfrm>
        </p:spPr>
        <p:txBody>
          <a:bodyPr>
            <a:normAutofit/>
          </a:bodyPr>
          <a:lstStyle/>
          <a:p>
            <a:pPr algn="l"/>
            <a:endParaRPr kumimoji="1" lang="en-US" altLang="ko-KR" sz="2000" dirty="0"/>
          </a:p>
        </p:txBody>
      </p:sp>
      <p:sp>
        <p:nvSpPr>
          <p:cNvPr id="32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C03AE1A-7CF5-1642-9C36-2FC2777BC4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32" r="17617" b="-1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81960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4DB61EB-BA3B-E146-BEE6-F70B394CE548}"/>
              </a:ext>
            </a:extLst>
          </p:cNvPr>
          <p:cNvSpPr/>
          <p:nvPr/>
        </p:nvSpPr>
        <p:spPr>
          <a:xfrm>
            <a:off x="0" y="3828176"/>
            <a:ext cx="12192000" cy="3028559"/>
          </a:xfrm>
          <a:prstGeom prst="rect">
            <a:avLst/>
          </a:prstGeom>
          <a:solidFill>
            <a:srgbClr val="1B7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kumimoji="1" lang="ko-Kore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5857CF3-C25A-EC40-80A6-2DA4E7C62589}"/>
              </a:ext>
            </a:extLst>
          </p:cNvPr>
          <p:cNvSpPr/>
          <p:nvPr/>
        </p:nvSpPr>
        <p:spPr>
          <a:xfrm>
            <a:off x="0" y="1515601"/>
            <a:ext cx="12192000" cy="1787934"/>
          </a:xfrm>
          <a:prstGeom prst="rect">
            <a:avLst/>
          </a:prstGeom>
          <a:solidFill>
            <a:srgbClr val="1B7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ED9BA6-489D-1343-B194-8DE2F92CDF3A}"/>
              </a:ext>
            </a:extLst>
          </p:cNvPr>
          <p:cNvSpPr txBox="1"/>
          <p:nvPr/>
        </p:nvSpPr>
        <p:spPr>
          <a:xfrm>
            <a:off x="360000" y="989109"/>
            <a:ext cx="11448000" cy="770400"/>
          </a:xfrm>
          <a:prstGeom prst="rect">
            <a:avLst/>
          </a:prstGeom>
          <a:noFill/>
        </p:spPr>
        <p:txBody>
          <a:bodyPr wrap="square" lIns="90000" tIns="46800" bIns="46800" rtlCol="0" anchor="ctr" anchorCtr="0">
            <a:spAutoFit/>
          </a:bodyPr>
          <a:lstStyle/>
          <a:p>
            <a:r>
              <a:rPr kumimoji="1" lang="en-US" altLang="ko-KR" sz="4400" b="1" dirty="0">
                <a:latin typeface="Batang" panose="02030600000101010101" pitchFamily="18" charset="-127"/>
                <a:ea typeface="Batang" panose="02030600000101010101" pitchFamily="18" charset="-127"/>
              </a:rPr>
              <a:t>IDEA</a:t>
            </a:r>
            <a:endParaRPr kumimoji="1" lang="ko-Kore-KR" altLang="en-US" sz="4400" b="1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83AE57-95F7-884C-A74F-3FB886D55BD1}"/>
              </a:ext>
            </a:extLst>
          </p:cNvPr>
          <p:cNvSpPr txBox="1"/>
          <p:nvPr/>
        </p:nvSpPr>
        <p:spPr>
          <a:xfrm>
            <a:off x="360000" y="3304800"/>
            <a:ext cx="1147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400" b="1" dirty="0">
                <a:latin typeface="Batang" panose="02030600000101010101" pitchFamily="18" charset="-127"/>
                <a:ea typeface="Batang" panose="02030600000101010101" pitchFamily="18" charset="-127"/>
              </a:rPr>
              <a:t>기획</a:t>
            </a: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CF41DD7C-B93D-D048-8FFB-8F9DDD8A0242}"/>
              </a:ext>
            </a:extLst>
          </p:cNvPr>
          <p:cNvSpPr txBox="1">
            <a:spLocks/>
          </p:cNvSpPr>
          <p:nvPr/>
        </p:nvSpPr>
        <p:spPr>
          <a:xfrm>
            <a:off x="838800" y="1515600"/>
            <a:ext cx="10515600" cy="1787933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어떤 인물이 피부 분석을 </a:t>
            </a:r>
            <a:r>
              <a:rPr kumimoji="1" lang="ko-KR" altLang="en-US" sz="2000" dirty="0" err="1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하였을때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분석을 통해 드러난 얼굴의 문제점을 그 인물의 다른 사진에 적용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(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피부 분석을 통해 드러난 이미지가 너무 </a:t>
            </a:r>
            <a:r>
              <a:rPr kumimoji="1" lang="ko-KR" altLang="en-US" sz="2000" dirty="0" err="1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흉하였음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)</a:t>
            </a:r>
          </a:p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얼굴 합성을 통해 이 문제를 풀어보자</a:t>
            </a:r>
            <a:endParaRPr kumimoji="1" lang="en-US" altLang="ko-KR" sz="20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4C314841-A6CD-5F40-B37D-A3FB445119E8}"/>
              </a:ext>
            </a:extLst>
          </p:cNvPr>
          <p:cNvSpPr txBox="1">
            <a:spLocks/>
          </p:cNvSpPr>
          <p:nvPr/>
        </p:nvSpPr>
        <p:spPr>
          <a:xfrm>
            <a:off x="838800" y="3829441"/>
            <a:ext cx="10515600" cy="3028559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실시간 처리를 해야하기 때문에 속도가 중요</a:t>
            </a:r>
            <a:endParaRPr kumimoji="1" lang="en-US" altLang="ko-KR" sz="20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여러 합성 알고리즘 중 속도가 괜찮은 알고리즘을 선택</a:t>
            </a:r>
            <a:endParaRPr kumimoji="1" lang="en-US" altLang="ko-KR" sz="20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Face Swapping: Realistic Image Synthesis Based on Facial Landmarks Alignment 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구현</a:t>
            </a:r>
            <a:endParaRPr kumimoji="1" lang="en-US" altLang="ko-KR" sz="20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B7B7AF-3AD1-3F4B-A0CF-311286C80CC3}"/>
              </a:ext>
            </a:extLst>
          </p:cNvPr>
          <p:cNvSpPr txBox="1"/>
          <p:nvPr/>
        </p:nvSpPr>
        <p:spPr>
          <a:xfrm>
            <a:off x="360000" y="288000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02#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32925C7-C35F-8345-B3AF-822A88DA207E}"/>
              </a:ext>
            </a:extLst>
          </p:cNvPr>
          <p:cNvSpPr/>
          <p:nvPr/>
        </p:nvSpPr>
        <p:spPr>
          <a:xfrm>
            <a:off x="1681151" y="536275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441634-B4B3-2D42-8A46-34458ED1F7F2}"/>
              </a:ext>
            </a:extLst>
          </p:cNvPr>
          <p:cNvSpPr txBox="1"/>
          <p:nvPr/>
        </p:nvSpPr>
        <p:spPr>
          <a:xfrm>
            <a:off x="1595425" y="592488"/>
            <a:ext cx="2801312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아이디어 및 기획</a:t>
            </a:r>
            <a:endParaRPr lang="en-US" altLang="ko-KR" sz="2000" spc="-150" dirty="0">
              <a:solidFill>
                <a:srgbClr val="19161F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0566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546F440-AAA1-DE46-98FE-A41D01F235AC}"/>
              </a:ext>
            </a:extLst>
          </p:cNvPr>
          <p:cNvSpPr txBox="1"/>
          <p:nvPr/>
        </p:nvSpPr>
        <p:spPr>
          <a:xfrm>
            <a:off x="360000" y="288000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02#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01D969B-D587-2C40-896D-2EB840CC9D32}"/>
              </a:ext>
            </a:extLst>
          </p:cNvPr>
          <p:cNvSpPr/>
          <p:nvPr/>
        </p:nvSpPr>
        <p:spPr>
          <a:xfrm>
            <a:off x="1681151" y="536275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16AAAE-503D-8A46-8ACE-EF6DFD68395E}"/>
              </a:ext>
            </a:extLst>
          </p:cNvPr>
          <p:cNvSpPr txBox="1"/>
          <p:nvPr/>
        </p:nvSpPr>
        <p:spPr>
          <a:xfrm>
            <a:off x="1595425" y="592488"/>
            <a:ext cx="2801312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모델</a:t>
            </a:r>
            <a:endParaRPr lang="en-US" altLang="ko-KR" sz="2000" spc="-150" dirty="0">
              <a:solidFill>
                <a:srgbClr val="19161F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21EFBA-021D-2E41-87D6-EFE4A9719FBF}"/>
              </a:ext>
            </a:extLst>
          </p:cNvPr>
          <p:cNvSpPr txBox="1"/>
          <p:nvPr/>
        </p:nvSpPr>
        <p:spPr>
          <a:xfrm>
            <a:off x="360001" y="1022400"/>
            <a:ext cx="5719201" cy="463846"/>
          </a:xfrm>
          <a:prstGeom prst="rect">
            <a:avLst/>
          </a:prstGeom>
          <a:noFill/>
        </p:spPr>
        <p:txBody>
          <a:bodyPr wrap="square" lIns="90000" tIns="46800" bIns="46800" rtlCol="0" anchor="ctr" anchorCtr="0">
            <a:spAutoFit/>
          </a:bodyPr>
          <a:lstStyle/>
          <a:p>
            <a:r>
              <a:rPr kumimoji="1" lang="ko-KR" altLang="en-US" sz="2400" dirty="0">
                <a:latin typeface="Batang" panose="02030600000101010101" pitchFamily="18" charset="-127"/>
                <a:ea typeface="Batang" panose="02030600000101010101" pitchFamily="18" charset="-127"/>
              </a:rPr>
              <a:t>얼굴 합성 모델 소개</a:t>
            </a:r>
            <a:endParaRPr kumimoji="1" lang="en-US" altLang="ko-KR" sz="2400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587722-69ED-334B-AB05-5DA51D62ED11}"/>
              </a:ext>
            </a:extLst>
          </p:cNvPr>
          <p:cNvSpPr txBox="1"/>
          <p:nvPr/>
        </p:nvSpPr>
        <p:spPr>
          <a:xfrm>
            <a:off x="359999" y="5039832"/>
            <a:ext cx="83880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Input </a:t>
            </a:r>
            <a:r>
              <a:rPr kumimoji="1" lang="ko-KR" altLang="en-US" sz="2000" dirty="0"/>
              <a:t>이미지와 </a:t>
            </a:r>
            <a:r>
              <a:rPr kumimoji="1" lang="en-US" altLang="ko-KR" sz="2000" dirty="0"/>
              <a:t>Reference </a:t>
            </a:r>
            <a:r>
              <a:rPr kumimoji="1" lang="ko-KR" altLang="en-US" sz="2000" dirty="0"/>
              <a:t>이미지에 대하여 얼굴 합성 프로세스 수행</a:t>
            </a:r>
            <a:endParaRPr kumimoji="1" lang="en-US" altLang="ko-KR" sz="2000" dirty="0"/>
          </a:p>
          <a:p>
            <a:pPr marL="342900" indent="-342900">
              <a:buFontTx/>
              <a:buChar char="-"/>
            </a:pPr>
            <a:r>
              <a:rPr kumimoji="1" lang="ko-KR" altLang="en-US" sz="2000" dirty="0"/>
              <a:t>얼굴을 정렬</a:t>
            </a:r>
            <a:r>
              <a:rPr kumimoji="1" lang="en-US" altLang="ko-KR" sz="2000" dirty="0"/>
              <a:t>(align)</a:t>
            </a:r>
            <a:r>
              <a:rPr kumimoji="1" lang="ko-KR" altLang="en-US" sz="2000" dirty="0"/>
              <a:t>하고 변환</a:t>
            </a:r>
            <a:r>
              <a:rPr kumimoji="1" lang="en-US" altLang="ko-KR" sz="2000" dirty="0"/>
              <a:t>(warping)</a:t>
            </a:r>
            <a:r>
              <a:rPr kumimoji="1" lang="ko-KR" altLang="en-US" sz="2000" dirty="0"/>
              <a:t> 하여 두 이미지의 형태를 맞춰준다</a:t>
            </a:r>
            <a:r>
              <a:rPr kumimoji="1" lang="en-US" altLang="ko-KR" sz="2000" dirty="0"/>
              <a:t>.(</a:t>
            </a:r>
            <a:r>
              <a:rPr kumimoji="1" lang="ko-KR" altLang="en-US" sz="2000" dirty="0"/>
              <a:t>적합 과정</a:t>
            </a:r>
            <a:r>
              <a:rPr kumimoji="1" lang="en-US" altLang="ko-KR" sz="2000" dirty="0"/>
              <a:t>)</a:t>
            </a:r>
          </a:p>
          <a:p>
            <a:pPr marL="342900" indent="-342900">
              <a:buFontTx/>
              <a:buChar char="-"/>
            </a:pPr>
            <a:r>
              <a:rPr kumimoji="1" lang="ko-KR" altLang="en-US" sz="2000" dirty="0"/>
              <a:t>그후 </a:t>
            </a:r>
            <a:r>
              <a:rPr kumimoji="1" lang="en-US" altLang="ko-KR" sz="2000" dirty="0"/>
              <a:t>Face ROI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뽑아내어 얼굴 변환을 수행</a:t>
            </a:r>
            <a:endParaRPr kumimoji="1"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DC72DFE-428B-E040-948A-3CF8030C8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99" y="1738799"/>
            <a:ext cx="9911051" cy="330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963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6040880-E1A5-204B-8081-17FDC1407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1154015"/>
            <a:ext cx="2323373" cy="26268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7666ED7-12B8-054D-B428-D201387CEBA9}"/>
              </a:ext>
            </a:extLst>
          </p:cNvPr>
          <p:cNvSpPr txBox="1"/>
          <p:nvPr/>
        </p:nvSpPr>
        <p:spPr>
          <a:xfrm>
            <a:off x="360000" y="288000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02#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014E453-1CF2-E34F-B969-D430D4E71423}"/>
              </a:ext>
            </a:extLst>
          </p:cNvPr>
          <p:cNvSpPr/>
          <p:nvPr/>
        </p:nvSpPr>
        <p:spPr>
          <a:xfrm>
            <a:off x="1681151" y="536275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64526D-2892-CE4A-A31D-7C5ACC0B196C}"/>
              </a:ext>
            </a:extLst>
          </p:cNvPr>
          <p:cNvSpPr txBox="1"/>
          <p:nvPr/>
        </p:nvSpPr>
        <p:spPr>
          <a:xfrm>
            <a:off x="1595425" y="592488"/>
            <a:ext cx="2801312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모델 </a:t>
            </a:r>
            <a:r>
              <a:rPr lang="en-US" altLang="ko-KR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-</a:t>
            </a:r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 상세</a:t>
            </a:r>
            <a:endParaRPr lang="en-US" altLang="ko-KR" sz="2000" spc="-150" dirty="0">
              <a:solidFill>
                <a:srgbClr val="19161F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E0EFAEE-26B1-7E44-87E2-A49E8E7B2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445" y="1178423"/>
            <a:ext cx="2323373" cy="255553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007754F-5574-404B-9453-633805B18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0722" y="1154015"/>
            <a:ext cx="2323373" cy="25555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7A65FC-951C-B041-BC3C-AB844BF8852C}"/>
              </a:ext>
            </a:extLst>
          </p:cNvPr>
          <p:cNvSpPr txBox="1"/>
          <p:nvPr/>
        </p:nvSpPr>
        <p:spPr>
          <a:xfrm>
            <a:off x="457200" y="4345461"/>
            <a:ext cx="20619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그림</a:t>
            </a:r>
            <a:r>
              <a:rPr kumimoji="1" lang="en-US" altLang="ko-KR" dirty="0"/>
              <a:t>1</a:t>
            </a:r>
            <a:r>
              <a:rPr kumimoji="1" lang="ko-KR" altLang="en-US" dirty="0"/>
              <a:t> 설명</a:t>
            </a:r>
            <a:r>
              <a:rPr kumimoji="1" lang="en-US" altLang="ko-KR" dirty="0"/>
              <a:t>:</a:t>
            </a:r>
          </a:p>
          <a:p>
            <a:endParaRPr kumimoji="1" lang="en-US" altLang="ko-KR" dirty="0"/>
          </a:p>
          <a:p>
            <a:r>
              <a:rPr kumimoji="1" lang="en-US" altLang="ko-Kore-KR" dirty="0"/>
              <a:t>Face landmark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이용</a:t>
            </a:r>
            <a:endParaRPr kumimoji="1" lang="en-US" altLang="ko-Kore-KR" dirty="0"/>
          </a:p>
          <a:p>
            <a:r>
              <a:rPr kumimoji="1" lang="ko-KR" altLang="en-US" dirty="0"/>
              <a:t>얼굴 분할</a:t>
            </a:r>
            <a:endParaRPr kumimoji="1" lang="ko-Kore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5D9BA5-65D7-5F43-93B3-DFB34D940549}"/>
              </a:ext>
            </a:extLst>
          </p:cNvPr>
          <p:cNvSpPr txBox="1"/>
          <p:nvPr/>
        </p:nvSpPr>
        <p:spPr>
          <a:xfrm>
            <a:off x="457200" y="3785278"/>
            <a:ext cx="21444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dirty="0">
                <a:solidFill>
                  <a:srgbClr val="FF0000"/>
                </a:solidFill>
              </a:rPr>
              <a:t>그림</a:t>
            </a:r>
            <a:r>
              <a:rPr kumimoji="1" lang="en-US" altLang="ko-KR" sz="1600" dirty="0">
                <a:solidFill>
                  <a:srgbClr val="FF0000"/>
                </a:solidFill>
              </a:rPr>
              <a:t>1-</a:t>
            </a:r>
            <a:r>
              <a:rPr kumimoji="1" lang="ko-KR" altLang="en-US" sz="1600" dirty="0">
                <a:solidFill>
                  <a:srgbClr val="FF0000"/>
                </a:solidFill>
              </a:rPr>
              <a:t> </a:t>
            </a:r>
            <a:r>
              <a:rPr kumimoji="1" lang="en-US" altLang="ko-Kore-KR" sz="1600" dirty="0">
                <a:solidFill>
                  <a:srgbClr val="FF0000"/>
                </a:solidFill>
              </a:rPr>
              <a:t>Face landmark</a:t>
            </a:r>
            <a:endParaRPr kumimoji="1" lang="ko-Kore-KR" altLang="en-US" sz="1600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74FE5E-8BFA-DF4B-885B-940C038CBA7C}"/>
              </a:ext>
            </a:extLst>
          </p:cNvPr>
          <p:cNvSpPr txBox="1"/>
          <p:nvPr/>
        </p:nvSpPr>
        <p:spPr>
          <a:xfrm>
            <a:off x="3342373" y="3780762"/>
            <a:ext cx="2308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dirty="0">
                <a:solidFill>
                  <a:srgbClr val="FF0000"/>
                </a:solidFill>
              </a:rPr>
              <a:t>그림 </a:t>
            </a:r>
            <a:r>
              <a:rPr kumimoji="1" lang="en-US" altLang="ko-KR" sz="1600" dirty="0">
                <a:solidFill>
                  <a:srgbClr val="FF0000"/>
                </a:solidFill>
              </a:rPr>
              <a:t>2-</a:t>
            </a:r>
            <a:r>
              <a:rPr kumimoji="1" lang="ko-KR" altLang="en-US" sz="1600" dirty="0">
                <a:solidFill>
                  <a:srgbClr val="FF0000"/>
                </a:solidFill>
              </a:rPr>
              <a:t> </a:t>
            </a:r>
            <a:r>
              <a:rPr kumimoji="1" lang="en-US" altLang="ko-Kore-KR" sz="1600" dirty="0">
                <a:solidFill>
                  <a:srgbClr val="FF0000"/>
                </a:solidFill>
              </a:rPr>
              <a:t>Face align</a:t>
            </a:r>
            <a:endParaRPr kumimoji="1" lang="ko-Kore-KR" altLang="en-US" sz="1600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E97081-01AA-E94E-9AD2-C3A7E60DB541}"/>
              </a:ext>
            </a:extLst>
          </p:cNvPr>
          <p:cNvSpPr txBox="1"/>
          <p:nvPr/>
        </p:nvSpPr>
        <p:spPr>
          <a:xfrm>
            <a:off x="6281444" y="3780762"/>
            <a:ext cx="2308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dirty="0">
                <a:solidFill>
                  <a:srgbClr val="FF0000"/>
                </a:solidFill>
              </a:rPr>
              <a:t>그림 </a:t>
            </a:r>
            <a:r>
              <a:rPr kumimoji="1" lang="en-US" altLang="ko-KR" sz="1600" dirty="0">
                <a:solidFill>
                  <a:srgbClr val="FF0000"/>
                </a:solidFill>
              </a:rPr>
              <a:t>3-</a:t>
            </a:r>
            <a:r>
              <a:rPr kumimoji="1" lang="ko-KR" altLang="en-US" sz="1600" dirty="0">
                <a:solidFill>
                  <a:srgbClr val="FF0000"/>
                </a:solidFill>
              </a:rPr>
              <a:t> </a:t>
            </a:r>
            <a:r>
              <a:rPr kumimoji="1" lang="en-US" altLang="ko-Kore-KR" sz="1600" dirty="0">
                <a:solidFill>
                  <a:srgbClr val="FF0000"/>
                </a:solidFill>
              </a:rPr>
              <a:t>Face warping</a:t>
            </a:r>
            <a:endParaRPr kumimoji="1" lang="ko-Kore-KR" altLang="en-US" sz="1600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C31E7-0B38-8D49-A69A-D3132C930E40}"/>
              </a:ext>
            </a:extLst>
          </p:cNvPr>
          <p:cNvSpPr txBox="1"/>
          <p:nvPr/>
        </p:nvSpPr>
        <p:spPr>
          <a:xfrm>
            <a:off x="3320722" y="4345461"/>
            <a:ext cx="21371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그림</a:t>
            </a:r>
            <a:r>
              <a:rPr kumimoji="1" lang="en-US" altLang="ko-KR" dirty="0"/>
              <a:t>2</a:t>
            </a:r>
            <a:r>
              <a:rPr kumimoji="1" lang="ko-KR" altLang="en-US" dirty="0"/>
              <a:t> 설명</a:t>
            </a:r>
            <a:r>
              <a:rPr kumimoji="1" lang="en-US" altLang="ko-KR" dirty="0"/>
              <a:t>:</a:t>
            </a:r>
          </a:p>
          <a:p>
            <a:endParaRPr kumimoji="1" lang="en-US" altLang="ko-KR" dirty="0"/>
          </a:p>
          <a:p>
            <a:r>
              <a:rPr kumimoji="1" lang="en-US" altLang="ko-Kore-KR" dirty="0"/>
              <a:t>Landmark</a:t>
            </a:r>
            <a:endParaRPr kumimoji="1" lang="en-US" altLang="ko-KR" dirty="0"/>
          </a:p>
          <a:p>
            <a:r>
              <a:rPr kumimoji="1" lang="ko-KR" altLang="en-US" dirty="0"/>
              <a:t>기준으로 얼굴 정렬</a:t>
            </a:r>
            <a:endParaRPr kumimoji="1" lang="ko-Kore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80B956-1291-FF46-AB98-FD9AF6DF30FB}"/>
              </a:ext>
            </a:extLst>
          </p:cNvPr>
          <p:cNvSpPr txBox="1"/>
          <p:nvPr/>
        </p:nvSpPr>
        <p:spPr>
          <a:xfrm>
            <a:off x="6374569" y="4345461"/>
            <a:ext cx="21371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그림</a:t>
            </a:r>
            <a:r>
              <a:rPr kumimoji="1" lang="en-US" altLang="ko-KR" dirty="0"/>
              <a:t>3</a:t>
            </a:r>
            <a:r>
              <a:rPr kumimoji="1" lang="ko-KR" altLang="en-US" dirty="0"/>
              <a:t> 설명</a:t>
            </a:r>
            <a:r>
              <a:rPr kumimoji="1" lang="en-US" altLang="ko-KR" dirty="0"/>
              <a:t>:</a:t>
            </a:r>
          </a:p>
          <a:p>
            <a:endParaRPr kumimoji="1" lang="en-US" altLang="ko-KR" dirty="0"/>
          </a:p>
          <a:p>
            <a:r>
              <a:rPr kumimoji="1" lang="en-US" altLang="ko-Kore-KR" dirty="0"/>
              <a:t>Landmark</a:t>
            </a:r>
            <a:endParaRPr kumimoji="1" lang="en-US" altLang="ko-KR" dirty="0"/>
          </a:p>
          <a:p>
            <a:r>
              <a:rPr kumimoji="1" lang="ko-KR" altLang="en-US" dirty="0"/>
              <a:t>기준으로 얼굴 변형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2705311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546F440-AAA1-DE46-98FE-A41D01F235AC}"/>
              </a:ext>
            </a:extLst>
          </p:cNvPr>
          <p:cNvSpPr txBox="1"/>
          <p:nvPr/>
        </p:nvSpPr>
        <p:spPr>
          <a:xfrm>
            <a:off x="360000" y="288000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02#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01D969B-D587-2C40-896D-2EB840CC9D32}"/>
              </a:ext>
            </a:extLst>
          </p:cNvPr>
          <p:cNvSpPr/>
          <p:nvPr/>
        </p:nvSpPr>
        <p:spPr>
          <a:xfrm>
            <a:off x="1681151" y="536275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16AAAE-503D-8A46-8ACE-EF6DFD68395E}"/>
              </a:ext>
            </a:extLst>
          </p:cNvPr>
          <p:cNvSpPr txBox="1"/>
          <p:nvPr/>
        </p:nvSpPr>
        <p:spPr>
          <a:xfrm>
            <a:off x="1595425" y="592488"/>
            <a:ext cx="2801312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문제점</a:t>
            </a:r>
            <a:endParaRPr lang="en-US" altLang="ko-KR" sz="2000" spc="-150" dirty="0">
              <a:solidFill>
                <a:srgbClr val="19161F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587722-69ED-334B-AB05-5DA51D62ED11}"/>
              </a:ext>
            </a:extLst>
          </p:cNvPr>
          <p:cNvSpPr txBox="1"/>
          <p:nvPr/>
        </p:nvSpPr>
        <p:spPr>
          <a:xfrm>
            <a:off x="360000" y="5529192"/>
            <a:ext cx="83880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/>
              <a:t>결과 이미지의 이목구비가 자연스럽지 않고 얹혀져 있음</a:t>
            </a:r>
            <a:r>
              <a:rPr kumimoji="1" lang="en-US" altLang="ko-KR" sz="2000" dirty="0"/>
              <a:t>. </a:t>
            </a:r>
          </a:p>
          <a:p>
            <a:r>
              <a:rPr kumimoji="1" lang="en-US" altLang="ko-KR" sz="2000" dirty="0"/>
              <a:t>-</a:t>
            </a:r>
            <a:r>
              <a:rPr kumimoji="1" lang="ko-KR" altLang="en-US" sz="2000" dirty="0"/>
              <a:t> 그 이유는 두 영상이 서로에 대해 잘 </a:t>
            </a:r>
            <a:r>
              <a:rPr kumimoji="1" lang="ko-KR" altLang="en-US" sz="2000" dirty="0" err="1"/>
              <a:t>적합되지</a:t>
            </a:r>
            <a:r>
              <a:rPr kumimoji="1" lang="ko-KR" altLang="en-US" sz="2000" dirty="0"/>
              <a:t> 않았기 때문</a:t>
            </a:r>
            <a:endParaRPr kumimoji="1" lang="en-US" altLang="ko-KR" sz="2000" dirty="0"/>
          </a:p>
        </p:txBody>
      </p:sp>
      <p:pic>
        <p:nvPicPr>
          <p:cNvPr id="7" name="그림 6" descr="사람, 창문, 남자, 실내이(가) 표시된 사진&#10;&#10;자동 생성된 설명">
            <a:extLst>
              <a:ext uri="{FF2B5EF4-FFF2-40B4-BE49-F238E27FC236}">
                <a16:creationId xmlns:a16="http://schemas.microsoft.com/office/drawing/2014/main" id="{B62DE8E6-81A1-4640-88CB-AE392911A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47" y="3080639"/>
            <a:ext cx="1266037" cy="1589861"/>
          </a:xfrm>
          <a:prstGeom prst="rect">
            <a:avLst/>
          </a:prstGeom>
        </p:spPr>
      </p:pic>
      <p:pic>
        <p:nvPicPr>
          <p:cNvPr id="9" name="그림 8" descr="사람, 의류, 여자, 젊은이(가) 표시된 사진&#10;&#10;자동 생성된 설명">
            <a:extLst>
              <a:ext uri="{FF2B5EF4-FFF2-40B4-BE49-F238E27FC236}">
                <a16:creationId xmlns:a16="http://schemas.microsoft.com/office/drawing/2014/main" id="{1AD965D6-47FA-B344-B4B4-D7B8F78AB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13" y="1073864"/>
            <a:ext cx="1308050" cy="15898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A76CE6-A65D-FE4C-9632-4C43331DE588}"/>
              </a:ext>
            </a:extLst>
          </p:cNvPr>
          <p:cNvSpPr txBox="1"/>
          <p:nvPr/>
        </p:nvSpPr>
        <p:spPr>
          <a:xfrm>
            <a:off x="372134" y="2663725"/>
            <a:ext cx="1308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Input image</a:t>
            </a:r>
            <a:endParaRPr kumimoji="1" lang="ko-Kore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F62A35-106D-CC4F-B04B-C580BDCB610F}"/>
              </a:ext>
            </a:extLst>
          </p:cNvPr>
          <p:cNvSpPr txBox="1"/>
          <p:nvPr/>
        </p:nvSpPr>
        <p:spPr>
          <a:xfrm>
            <a:off x="212748" y="4630309"/>
            <a:ext cx="1706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reference image</a:t>
            </a:r>
            <a:endParaRPr kumimoji="1" lang="ko-Kore-KR" altLang="en-US" dirty="0"/>
          </a:p>
        </p:txBody>
      </p:sp>
      <p:pic>
        <p:nvPicPr>
          <p:cNvPr id="12" name="그림 11" descr="사람, 실내, 창문, 남자이(가) 표시된 사진&#10;&#10;자동 생성된 설명">
            <a:extLst>
              <a:ext uri="{FF2B5EF4-FFF2-40B4-BE49-F238E27FC236}">
                <a16:creationId xmlns:a16="http://schemas.microsoft.com/office/drawing/2014/main" id="{C6908591-7D90-334D-8040-C6C59A28F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9488" y="3042099"/>
            <a:ext cx="1266037" cy="158986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446DC99-C034-AC45-9797-130CB5DD6901}"/>
              </a:ext>
            </a:extLst>
          </p:cNvPr>
          <p:cNvSpPr txBox="1"/>
          <p:nvPr/>
        </p:nvSpPr>
        <p:spPr>
          <a:xfrm>
            <a:off x="2125110" y="3900362"/>
            <a:ext cx="6597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warp</a:t>
            </a:r>
            <a:endParaRPr kumimoji="1" lang="ko-Kore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D02B42C-7455-7B40-BC32-D8B692FD1A29}"/>
              </a:ext>
            </a:extLst>
          </p:cNvPr>
          <p:cNvSpPr txBox="1"/>
          <p:nvPr/>
        </p:nvSpPr>
        <p:spPr>
          <a:xfrm>
            <a:off x="3113988" y="4630309"/>
            <a:ext cx="1706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warped </a:t>
            </a:r>
          </a:p>
          <a:p>
            <a:pPr algn="ctr"/>
            <a:r>
              <a:rPr kumimoji="1" lang="en-US" altLang="ko-Kore-KR" dirty="0"/>
              <a:t>reference image</a:t>
            </a:r>
            <a:endParaRPr kumimoji="1" lang="ko-Kore-KR" altLang="en-US" dirty="0"/>
          </a:p>
        </p:txBody>
      </p:sp>
      <p:pic>
        <p:nvPicPr>
          <p:cNvPr id="29" name="그림 28" descr="사람, 실내, 의류, 여자이(가) 표시된 사진&#10;&#10;자동 생성된 설명">
            <a:extLst>
              <a:ext uri="{FF2B5EF4-FFF2-40B4-BE49-F238E27FC236}">
                <a16:creationId xmlns:a16="http://schemas.microsoft.com/office/drawing/2014/main" id="{10048BCB-1F68-1A4C-8BBE-571CE4857B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7475" y="1070783"/>
            <a:ext cx="1308050" cy="1589861"/>
          </a:xfrm>
          <a:prstGeom prst="rect">
            <a:avLst/>
          </a:prstGeom>
        </p:spPr>
      </p:pic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163AD6B-86DD-9A44-9152-09A815E61957}"/>
              </a:ext>
            </a:extLst>
          </p:cNvPr>
          <p:cNvCxnSpPr>
            <a:cxnSpLocks/>
          </p:cNvCxnSpPr>
          <p:nvPr/>
        </p:nvCxnSpPr>
        <p:spPr>
          <a:xfrm flipV="1">
            <a:off x="1768007" y="1822860"/>
            <a:ext cx="288000" cy="1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601E671-958A-F24A-BA9E-D0F6999B286E}"/>
              </a:ext>
            </a:extLst>
          </p:cNvPr>
          <p:cNvSpPr txBox="1"/>
          <p:nvPr/>
        </p:nvSpPr>
        <p:spPr>
          <a:xfrm>
            <a:off x="2125378" y="1607534"/>
            <a:ext cx="63190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align</a:t>
            </a:r>
            <a:endParaRPr kumimoji="1" lang="ko-Kore-KR" altLang="en-US" dirty="0"/>
          </a:p>
        </p:txBody>
      </p:sp>
      <p:cxnSp>
        <p:nvCxnSpPr>
          <p:cNvPr id="43" name="직선 연결선[R] 42">
            <a:extLst>
              <a:ext uri="{FF2B5EF4-FFF2-40B4-BE49-F238E27FC236}">
                <a16:creationId xmlns:a16="http://schemas.microsoft.com/office/drawing/2014/main" id="{6C8CD647-5B0F-ED43-BA54-01CA7910B0AC}"/>
              </a:ext>
            </a:extLst>
          </p:cNvPr>
          <p:cNvCxnSpPr>
            <a:cxnSpLocks/>
          </p:cNvCxnSpPr>
          <p:nvPr/>
        </p:nvCxnSpPr>
        <p:spPr>
          <a:xfrm flipH="1">
            <a:off x="2627580" y="2944594"/>
            <a:ext cx="1190708" cy="107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FD5A756-DF08-9A4F-B006-32EDD690ED20}"/>
              </a:ext>
            </a:extLst>
          </p:cNvPr>
          <p:cNvCxnSpPr>
            <a:cxnSpLocks/>
          </p:cNvCxnSpPr>
          <p:nvPr/>
        </p:nvCxnSpPr>
        <p:spPr>
          <a:xfrm>
            <a:off x="2627580" y="2955296"/>
            <a:ext cx="0" cy="8608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[R] 47">
            <a:extLst>
              <a:ext uri="{FF2B5EF4-FFF2-40B4-BE49-F238E27FC236}">
                <a16:creationId xmlns:a16="http://schemas.microsoft.com/office/drawing/2014/main" id="{96B6FEAD-7A05-A746-AE5A-4FEED88C843F}"/>
              </a:ext>
            </a:extLst>
          </p:cNvPr>
          <p:cNvCxnSpPr>
            <a:cxnSpLocks/>
          </p:cNvCxnSpPr>
          <p:nvPr/>
        </p:nvCxnSpPr>
        <p:spPr>
          <a:xfrm flipH="1">
            <a:off x="4745594" y="1766312"/>
            <a:ext cx="71355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[R] 48">
            <a:extLst>
              <a:ext uri="{FF2B5EF4-FFF2-40B4-BE49-F238E27FC236}">
                <a16:creationId xmlns:a16="http://schemas.microsoft.com/office/drawing/2014/main" id="{9F5447A5-C5C0-1544-B92C-D5D33240CBF6}"/>
              </a:ext>
            </a:extLst>
          </p:cNvPr>
          <p:cNvCxnSpPr>
            <a:cxnSpLocks/>
          </p:cNvCxnSpPr>
          <p:nvPr/>
        </p:nvCxnSpPr>
        <p:spPr>
          <a:xfrm flipH="1">
            <a:off x="4745593" y="3864175"/>
            <a:ext cx="7135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C9EAA036-9002-3A4D-9732-D10894BB2256}"/>
              </a:ext>
            </a:extLst>
          </p:cNvPr>
          <p:cNvCxnSpPr/>
          <p:nvPr/>
        </p:nvCxnSpPr>
        <p:spPr>
          <a:xfrm>
            <a:off x="5459151" y="1766312"/>
            <a:ext cx="0" cy="813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BD3D879A-B87F-AC4A-9F04-8D6CC70A9233}"/>
              </a:ext>
            </a:extLst>
          </p:cNvPr>
          <p:cNvCxnSpPr>
            <a:cxnSpLocks/>
            <a:endCxn id="58" idx="2"/>
          </p:cNvCxnSpPr>
          <p:nvPr/>
        </p:nvCxnSpPr>
        <p:spPr>
          <a:xfrm flipH="1" flipV="1">
            <a:off x="5436575" y="2955296"/>
            <a:ext cx="22576" cy="9088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6E2CF86C-FCFB-E340-87A6-0396CAF018F9}"/>
              </a:ext>
            </a:extLst>
          </p:cNvPr>
          <p:cNvSpPr txBox="1"/>
          <p:nvPr/>
        </p:nvSpPr>
        <p:spPr>
          <a:xfrm>
            <a:off x="4998698" y="2585964"/>
            <a:ext cx="87575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replace</a:t>
            </a:r>
            <a:endParaRPr kumimoji="1" lang="ko-Kore-KR" altLang="en-US" dirty="0"/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A67EA3B8-4189-C440-98AA-75FCFF5EFD42}"/>
              </a:ext>
            </a:extLst>
          </p:cNvPr>
          <p:cNvCxnSpPr>
            <a:cxnSpLocks/>
          </p:cNvCxnSpPr>
          <p:nvPr/>
        </p:nvCxnSpPr>
        <p:spPr>
          <a:xfrm>
            <a:off x="5874451" y="2747927"/>
            <a:ext cx="5872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그림 62" descr="사람, 실내, 창문, 남자이(가) 표시된 사진&#10;&#10;자동 생성된 설명">
            <a:extLst>
              <a:ext uri="{FF2B5EF4-FFF2-40B4-BE49-F238E27FC236}">
                <a16:creationId xmlns:a16="http://schemas.microsoft.com/office/drawing/2014/main" id="{7453A174-56BD-C744-94C6-95EEFFF537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9262" y="1975699"/>
            <a:ext cx="1266037" cy="1589861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3264CA43-B29B-B145-B487-079B68E0BE10}"/>
              </a:ext>
            </a:extLst>
          </p:cNvPr>
          <p:cNvSpPr txBox="1"/>
          <p:nvPr/>
        </p:nvSpPr>
        <p:spPr>
          <a:xfrm>
            <a:off x="3837357" y="2604676"/>
            <a:ext cx="1202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Align input</a:t>
            </a:r>
            <a:endParaRPr kumimoji="1" lang="ko-Kore-KR" alt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7A94917-3114-E449-BF13-6B57F39FDEB1}"/>
              </a:ext>
            </a:extLst>
          </p:cNvPr>
          <p:cNvSpPr txBox="1"/>
          <p:nvPr/>
        </p:nvSpPr>
        <p:spPr>
          <a:xfrm>
            <a:off x="6852951" y="3565292"/>
            <a:ext cx="71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result</a:t>
            </a:r>
            <a:endParaRPr kumimoji="1" lang="ko-Kore-KR" altLang="en-US" dirty="0"/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E648D693-2867-F44E-81C3-8709ABC9E012}"/>
              </a:ext>
            </a:extLst>
          </p:cNvPr>
          <p:cNvCxnSpPr>
            <a:cxnSpLocks/>
          </p:cNvCxnSpPr>
          <p:nvPr/>
        </p:nvCxnSpPr>
        <p:spPr>
          <a:xfrm flipV="1">
            <a:off x="2441330" y="1990783"/>
            <a:ext cx="0" cy="8576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47DC55BA-CEEE-504A-B0BA-A083BEEB5F5B}"/>
              </a:ext>
            </a:extLst>
          </p:cNvPr>
          <p:cNvCxnSpPr>
            <a:cxnSpLocks/>
          </p:cNvCxnSpPr>
          <p:nvPr/>
        </p:nvCxnSpPr>
        <p:spPr>
          <a:xfrm flipV="1">
            <a:off x="2792095" y="1792200"/>
            <a:ext cx="288000" cy="1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181E34C9-D18A-A245-B0A6-1191F63F86B4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1768261" y="4085028"/>
            <a:ext cx="356849" cy="75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3B918519-39C3-0E4E-B99D-289A8A6BAE89}"/>
              </a:ext>
            </a:extLst>
          </p:cNvPr>
          <p:cNvCxnSpPr>
            <a:cxnSpLocks/>
          </p:cNvCxnSpPr>
          <p:nvPr/>
        </p:nvCxnSpPr>
        <p:spPr>
          <a:xfrm flipV="1">
            <a:off x="2853755" y="4090711"/>
            <a:ext cx="288000" cy="1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[R] 82">
            <a:extLst>
              <a:ext uri="{FF2B5EF4-FFF2-40B4-BE49-F238E27FC236}">
                <a16:creationId xmlns:a16="http://schemas.microsoft.com/office/drawing/2014/main" id="{980AED7F-91AF-4449-B834-4E329FE6FC0D}"/>
              </a:ext>
            </a:extLst>
          </p:cNvPr>
          <p:cNvCxnSpPr>
            <a:cxnSpLocks/>
          </p:cNvCxnSpPr>
          <p:nvPr/>
        </p:nvCxnSpPr>
        <p:spPr>
          <a:xfrm flipH="1">
            <a:off x="1912007" y="2859285"/>
            <a:ext cx="5293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[R] 85">
            <a:extLst>
              <a:ext uri="{FF2B5EF4-FFF2-40B4-BE49-F238E27FC236}">
                <a16:creationId xmlns:a16="http://schemas.microsoft.com/office/drawing/2014/main" id="{8CF4C7BD-A191-3449-99D5-0019AF1AEDD6}"/>
              </a:ext>
            </a:extLst>
          </p:cNvPr>
          <p:cNvCxnSpPr>
            <a:cxnSpLocks/>
          </p:cNvCxnSpPr>
          <p:nvPr/>
        </p:nvCxnSpPr>
        <p:spPr>
          <a:xfrm flipH="1">
            <a:off x="1916880" y="2859285"/>
            <a:ext cx="4082" cy="122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[R] 94">
            <a:extLst>
              <a:ext uri="{FF2B5EF4-FFF2-40B4-BE49-F238E27FC236}">
                <a16:creationId xmlns:a16="http://schemas.microsoft.com/office/drawing/2014/main" id="{FC52864F-9203-DD4E-83CC-593688CAFC2B}"/>
              </a:ext>
            </a:extLst>
          </p:cNvPr>
          <p:cNvCxnSpPr>
            <a:cxnSpLocks/>
          </p:cNvCxnSpPr>
          <p:nvPr/>
        </p:nvCxnSpPr>
        <p:spPr>
          <a:xfrm>
            <a:off x="3818288" y="2660644"/>
            <a:ext cx="0" cy="2839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타원 97">
            <a:extLst>
              <a:ext uri="{FF2B5EF4-FFF2-40B4-BE49-F238E27FC236}">
                <a16:creationId xmlns:a16="http://schemas.microsoft.com/office/drawing/2014/main" id="{AB017E4C-E22E-FA40-991E-D23F70700388}"/>
              </a:ext>
            </a:extLst>
          </p:cNvPr>
          <p:cNvSpPr/>
          <p:nvPr/>
        </p:nvSpPr>
        <p:spPr>
          <a:xfrm>
            <a:off x="1879600" y="4058714"/>
            <a:ext cx="90000" cy="90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74227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사람, 창문, 남자, 실내이(가) 표시된 사진&#10;&#10;자동 생성된 설명">
            <a:extLst>
              <a:ext uri="{FF2B5EF4-FFF2-40B4-BE49-F238E27FC236}">
                <a16:creationId xmlns:a16="http://schemas.microsoft.com/office/drawing/2014/main" id="{C863B8D6-A528-1C4D-B549-F21826057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47" y="3080639"/>
            <a:ext cx="1266037" cy="1589861"/>
          </a:xfrm>
          <a:prstGeom prst="rect">
            <a:avLst/>
          </a:prstGeom>
        </p:spPr>
      </p:pic>
      <p:pic>
        <p:nvPicPr>
          <p:cNvPr id="3" name="그림 2" descr="사람, 의류, 여자, 젊은이(가) 표시된 사진&#10;&#10;자동 생성된 설명">
            <a:extLst>
              <a:ext uri="{FF2B5EF4-FFF2-40B4-BE49-F238E27FC236}">
                <a16:creationId xmlns:a16="http://schemas.microsoft.com/office/drawing/2014/main" id="{3F97A303-0B33-D849-9EFE-4B319C4DB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13" y="1073864"/>
            <a:ext cx="1308050" cy="15898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C7D2BA-E7FC-264D-83F1-466C1E39ACDB}"/>
              </a:ext>
            </a:extLst>
          </p:cNvPr>
          <p:cNvSpPr txBox="1"/>
          <p:nvPr/>
        </p:nvSpPr>
        <p:spPr>
          <a:xfrm>
            <a:off x="372134" y="2663725"/>
            <a:ext cx="1308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Input image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9F75A-65D7-3647-83BE-381ABDFE9602}"/>
              </a:ext>
            </a:extLst>
          </p:cNvPr>
          <p:cNvSpPr txBox="1"/>
          <p:nvPr/>
        </p:nvSpPr>
        <p:spPr>
          <a:xfrm>
            <a:off x="212804" y="4718082"/>
            <a:ext cx="1706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reference image</a:t>
            </a:r>
            <a:endParaRPr kumimoji="1" lang="ko-Kore-KR" altLang="en-US" dirty="0"/>
          </a:p>
        </p:txBody>
      </p:sp>
      <p:pic>
        <p:nvPicPr>
          <p:cNvPr id="6" name="그림 5" descr="사람, 실내, 창문, 남자이(가) 표시된 사진&#10;&#10;자동 생성된 설명">
            <a:extLst>
              <a:ext uri="{FF2B5EF4-FFF2-40B4-BE49-F238E27FC236}">
                <a16:creationId xmlns:a16="http://schemas.microsoft.com/office/drawing/2014/main" id="{75DE4D09-D3BD-0743-8263-9D90C6DCE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0351" y="3080639"/>
            <a:ext cx="1266037" cy="15898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11E37A-3DC9-534B-9AA2-12846DC162BB}"/>
              </a:ext>
            </a:extLst>
          </p:cNvPr>
          <p:cNvSpPr txBox="1"/>
          <p:nvPr/>
        </p:nvSpPr>
        <p:spPr>
          <a:xfrm>
            <a:off x="2174738" y="3734234"/>
            <a:ext cx="63190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align</a:t>
            </a:r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9A737B-C87F-A943-9594-DF5350339044}"/>
              </a:ext>
            </a:extLst>
          </p:cNvPr>
          <p:cNvSpPr txBox="1"/>
          <p:nvPr/>
        </p:nvSpPr>
        <p:spPr>
          <a:xfrm>
            <a:off x="3479230" y="4718082"/>
            <a:ext cx="96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dirty="0"/>
              <a:t>Align ref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8C4F5-6FA0-354C-9654-496A4FDE3D70}"/>
              </a:ext>
            </a:extLst>
          </p:cNvPr>
          <p:cNvSpPr txBox="1"/>
          <p:nvPr/>
        </p:nvSpPr>
        <p:spPr>
          <a:xfrm>
            <a:off x="2174738" y="1707809"/>
            <a:ext cx="6597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warp</a:t>
            </a:r>
            <a:endParaRPr kumimoji="1" lang="ko-Kore-KR" altLang="en-US" dirty="0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E54CE072-6DB0-744F-B2C1-F4722FDD25AA}"/>
              </a:ext>
            </a:extLst>
          </p:cNvPr>
          <p:cNvCxnSpPr>
            <a:cxnSpLocks/>
            <a:endCxn id="5" idx="3"/>
          </p:cNvCxnSpPr>
          <p:nvPr/>
        </p:nvCxnSpPr>
        <p:spPr>
          <a:xfrm>
            <a:off x="1912007" y="3918900"/>
            <a:ext cx="7200" cy="144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BDEEE8D4-607C-B44C-AF51-C0D49D5B4500}"/>
              </a:ext>
            </a:extLst>
          </p:cNvPr>
          <p:cNvCxnSpPr>
            <a:cxnSpLocks/>
          </p:cNvCxnSpPr>
          <p:nvPr/>
        </p:nvCxnSpPr>
        <p:spPr>
          <a:xfrm flipH="1">
            <a:off x="7689990" y="2009916"/>
            <a:ext cx="10862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B185D894-0AF1-6840-BCF3-68FA500DA10E}"/>
              </a:ext>
            </a:extLst>
          </p:cNvPr>
          <p:cNvCxnSpPr>
            <a:cxnSpLocks/>
          </p:cNvCxnSpPr>
          <p:nvPr/>
        </p:nvCxnSpPr>
        <p:spPr>
          <a:xfrm flipH="1">
            <a:off x="8085263" y="4107779"/>
            <a:ext cx="7135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FFF5917-1C2E-944B-B9C3-E8B3949EAB98}"/>
              </a:ext>
            </a:extLst>
          </p:cNvPr>
          <p:cNvCxnSpPr/>
          <p:nvPr/>
        </p:nvCxnSpPr>
        <p:spPr>
          <a:xfrm>
            <a:off x="8798821" y="2009916"/>
            <a:ext cx="0" cy="813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7D657F7A-67A9-A349-B216-5298C47F4E64}"/>
              </a:ext>
            </a:extLst>
          </p:cNvPr>
          <p:cNvCxnSpPr>
            <a:cxnSpLocks/>
            <a:endCxn id="20" idx="2"/>
          </p:cNvCxnSpPr>
          <p:nvPr/>
        </p:nvCxnSpPr>
        <p:spPr>
          <a:xfrm flipH="1" flipV="1">
            <a:off x="8776245" y="3198900"/>
            <a:ext cx="22576" cy="9088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3F54284-B6A9-F843-888F-557DF9B8EAB9}"/>
              </a:ext>
            </a:extLst>
          </p:cNvPr>
          <p:cNvSpPr txBox="1"/>
          <p:nvPr/>
        </p:nvSpPr>
        <p:spPr>
          <a:xfrm>
            <a:off x="8338368" y="2829568"/>
            <a:ext cx="875753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replace</a:t>
            </a:r>
            <a:endParaRPr kumimoji="1" lang="ko-Kore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4E9BFA8-1D06-3E43-9FCD-38E8275B02C6}"/>
              </a:ext>
            </a:extLst>
          </p:cNvPr>
          <p:cNvCxnSpPr>
            <a:cxnSpLocks/>
          </p:cNvCxnSpPr>
          <p:nvPr/>
        </p:nvCxnSpPr>
        <p:spPr>
          <a:xfrm>
            <a:off x="9214121" y="2991531"/>
            <a:ext cx="5872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BC7716A-EFCE-0642-8852-B8D5F5861343}"/>
              </a:ext>
            </a:extLst>
          </p:cNvPr>
          <p:cNvSpPr txBox="1"/>
          <p:nvPr/>
        </p:nvSpPr>
        <p:spPr>
          <a:xfrm>
            <a:off x="360000" y="288000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02#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D07293B-7348-8446-8F4B-FDFA9D8667A1}"/>
              </a:ext>
            </a:extLst>
          </p:cNvPr>
          <p:cNvSpPr/>
          <p:nvPr/>
        </p:nvSpPr>
        <p:spPr>
          <a:xfrm>
            <a:off x="1681151" y="536275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0905855-BA00-7E40-A834-BA0998569A8C}"/>
              </a:ext>
            </a:extLst>
          </p:cNvPr>
          <p:cNvSpPr txBox="1"/>
          <p:nvPr/>
        </p:nvSpPr>
        <p:spPr>
          <a:xfrm>
            <a:off x="1595425" y="592488"/>
            <a:ext cx="2801312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모델 개선</a:t>
            </a:r>
            <a:endParaRPr lang="en-US" altLang="ko-KR" sz="2000" spc="-150" dirty="0">
              <a:solidFill>
                <a:srgbClr val="19161F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800D3A-522B-3B41-A7B4-54D5BFFD18A7}"/>
              </a:ext>
            </a:extLst>
          </p:cNvPr>
          <p:cNvSpPr txBox="1"/>
          <p:nvPr/>
        </p:nvSpPr>
        <p:spPr>
          <a:xfrm>
            <a:off x="3638692" y="2644902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Input2</a:t>
            </a:r>
            <a:endParaRPr kumimoji="1" lang="ko-Kore-KR" altLang="en-US" dirty="0"/>
          </a:p>
        </p:txBody>
      </p:sp>
      <p:pic>
        <p:nvPicPr>
          <p:cNvPr id="30" name="그림 29" descr="사람, 실내, 의류, 여자이(가) 표시된 사진&#10;&#10;자동 생성된 설명">
            <a:extLst>
              <a:ext uri="{FF2B5EF4-FFF2-40B4-BE49-F238E27FC236}">
                <a16:creationId xmlns:a16="http://schemas.microsoft.com/office/drawing/2014/main" id="{1941E985-EC76-C24C-8C66-A6B8193383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2692" y="1131010"/>
            <a:ext cx="1308050" cy="1589862"/>
          </a:xfrm>
          <a:prstGeom prst="rect">
            <a:avLst/>
          </a:prstGeom>
        </p:spPr>
      </p:pic>
      <p:pic>
        <p:nvPicPr>
          <p:cNvPr id="36" name="그림 35" descr="사람, 실내, 의류, 여자이(가) 표시된 사진&#10;&#10;자동 생성된 설명">
            <a:extLst>
              <a:ext uri="{FF2B5EF4-FFF2-40B4-BE49-F238E27FC236}">
                <a16:creationId xmlns:a16="http://schemas.microsoft.com/office/drawing/2014/main" id="{44126961-0418-2545-9ADA-DBBF2B4594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1939" y="1055040"/>
            <a:ext cx="1308051" cy="158986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FF602F2A-B532-8D4B-B0B0-10D9C3A4AA28}"/>
              </a:ext>
            </a:extLst>
          </p:cNvPr>
          <p:cNvSpPr txBox="1"/>
          <p:nvPr/>
        </p:nvSpPr>
        <p:spPr>
          <a:xfrm>
            <a:off x="5119162" y="1690915"/>
            <a:ext cx="63190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align</a:t>
            </a:r>
            <a:endParaRPr kumimoji="1" lang="ko-Kore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B515C0F-7C7A-BD4B-AEE2-89DFC8DC2253}"/>
              </a:ext>
            </a:extLst>
          </p:cNvPr>
          <p:cNvSpPr txBox="1"/>
          <p:nvPr/>
        </p:nvSpPr>
        <p:spPr>
          <a:xfrm>
            <a:off x="6339517" y="2593796"/>
            <a:ext cx="1319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Align input2</a:t>
            </a:r>
            <a:endParaRPr kumimoji="1" lang="ko-Kore-KR" altLang="en-US" dirty="0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1B6D42FD-CA57-7848-969E-22E1384D9359}"/>
              </a:ext>
            </a:extLst>
          </p:cNvPr>
          <p:cNvCxnSpPr>
            <a:cxnSpLocks/>
          </p:cNvCxnSpPr>
          <p:nvPr/>
        </p:nvCxnSpPr>
        <p:spPr>
          <a:xfrm flipV="1">
            <a:off x="1774977" y="1874626"/>
            <a:ext cx="288000" cy="1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14CC3EB0-DA9F-4E47-BBB1-0A01D439333D}"/>
              </a:ext>
            </a:extLst>
          </p:cNvPr>
          <p:cNvCxnSpPr>
            <a:cxnSpLocks/>
          </p:cNvCxnSpPr>
          <p:nvPr/>
        </p:nvCxnSpPr>
        <p:spPr>
          <a:xfrm flipV="1">
            <a:off x="1774977" y="3918900"/>
            <a:ext cx="288000" cy="1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11A782A2-111B-5A43-AF83-248BFEBF8590}"/>
              </a:ext>
            </a:extLst>
          </p:cNvPr>
          <p:cNvCxnSpPr>
            <a:cxnSpLocks/>
          </p:cNvCxnSpPr>
          <p:nvPr/>
        </p:nvCxnSpPr>
        <p:spPr>
          <a:xfrm flipV="1">
            <a:off x="2893282" y="3918900"/>
            <a:ext cx="288000" cy="1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8C3FE59F-0CD0-0B4B-9362-114B6A30B3FD}"/>
              </a:ext>
            </a:extLst>
          </p:cNvPr>
          <p:cNvCxnSpPr>
            <a:cxnSpLocks/>
          </p:cNvCxnSpPr>
          <p:nvPr/>
        </p:nvCxnSpPr>
        <p:spPr>
          <a:xfrm flipV="1">
            <a:off x="2441330" y="2123204"/>
            <a:ext cx="0" cy="7251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[R] 51">
            <a:extLst>
              <a:ext uri="{FF2B5EF4-FFF2-40B4-BE49-F238E27FC236}">
                <a16:creationId xmlns:a16="http://schemas.microsoft.com/office/drawing/2014/main" id="{C1E8BF50-A805-CC4A-BEBB-D11F33CA58AA}"/>
              </a:ext>
            </a:extLst>
          </p:cNvPr>
          <p:cNvCxnSpPr>
            <a:cxnSpLocks/>
          </p:cNvCxnSpPr>
          <p:nvPr/>
        </p:nvCxnSpPr>
        <p:spPr>
          <a:xfrm flipH="1">
            <a:off x="1912007" y="2859285"/>
            <a:ext cx="5293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[R] 52">
            <a:extLst>
              <a:ext uri="{FF2B5EF4-FFF2-40B4-BE49-F238E27FC236}">
                <a16:creationId xmlns:a16="http://schemas.microsoft.com/office/drawing/2014/main" id="{4D7408A9-1032-E64B-B0DF-DED4C8A0566E}"/>
              </a:ext>
            </a:extLst>
          </p:cNvPr>
          <p:cNvCxnSpPr>
            <a:cxnSpLocks/>
          </p:cNvCxnSpPr>
          <p:nvPr/>
        </p:nvCxnSpPr>
        <p:spPr>
          <a:xfrm>
            <a:off x="1912007" y="2859285"/>
            <a:ext cx="0" cy="10596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AD5CC990-8DB1-C045-AABB-90732960CD6C}"/>
              </a:ext>
            </a:extLst>
          </p:cNvPr>
          <p:cNvCxnSpPr>
            <a:cxnSpLocks/>
          </p:cNvCxnSpPr>
          <p:nvPr/>
        </p:nvCxnSpPr>
        <p:spPr>
          <a:xfrm flipV="1">
            <a:off x="2951953" y="1874626"/>
            <a:ext cx="288000" cy="1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6C3E559D-3EE9-6E40-98EE-4CF081D3662F}"/>
              </a:ext>
            </a:extLst>
          </p:cNvPr>
          <p:cNvCxnSpPr>
            <a:cxnSpLocks/>
          </p:cNvCxnSpPr>
          <p:nvPr/>
        </p:nvCxnSpPr>
        <p:spPr>
          <a:xfrm flipV="1">
            <a:off x="4709237" y="1874626"/>
            <a:ext cx="288000" cy="1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F8B6A3B6-7EFF-6F47-B11D-70092818FC5C}"/>
              </a:ext>
            </a:extLst>
          </p:cNvPr>
          <p:cNvCxnSpPr>
            <a:cxnSpLocks/>
          </p:cNvCxnSpPr>
          <p:nvPr/>
        </p:nvCxnSpPr>
        <p:spPr>
          <a:xfrm flipV="1">
            <a:off x="5862102" y="1874626"/>
            <a:ext cx="288000" cy="1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[R] 67">
            <a:extLst>
              <a:ext uri="{FF2B5EF4-FFF2-40B4-BE49-F238E27FC236}">
                <a16:creationId xmlns:a16="http://schemas.microsoft.com/office/drawing/2014/main" id="{09841598-0CBF-1B4C-A381-CE20B7775AF7}"/>
              </a:ext>
            </a:extLst>
          </p:cNvPr>
          <p:cNvCxnSpPr>
            <a:cxnSpLocks/>
          </p:cNvCxnSpPr>
          <p:nvPr/>
        </p:nvCxnSpPr>
        <p:spPr>
          <a:xfrm flipH="1">
            <a:off x="1912007" y="5362384"/>
            <a:ext cx="360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478B5B92-BE84-A84B-8EE0-7C063B285178}"/>
              </a:ext>
            </a:extLst>
          </p:cNvPr>
          <p:cNvCxnSpPr>
            <a:cxnSpLocks/>
          </p:cNvCxnSpPr>
          <p:nvPr/>
        </p:nvCxnSpPr>
        <p:spPr>
          <a:xfrm flipH="1" flipV="1">
            <a:off x="5493764" y="2162249"/>
            <a:ext cx="22576" cy="3168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15243DAA-A655-BE44-8270-8891DC091F85}"/>
              </a:ext>
            </a:extLst>
          </p:cNvPr>
          <p:cNvSpPr txBox="1"/>
          <p:nvPr/>
        </p:nvSpPr>
        <p:spPr>
          <a:xfrm>
            <a:off x="5806755" y="3741972"/>
            <a:ext cx="6597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warp</a:t>
            </a:r>
            <a:endParaRPr kumimoji="1" lang="ko-Kore-KR" altLang="en-US" dirty="0"/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D9DB27C6-20C2-CA48-BBDA-59068B5D5BDB}"/>
              </a:ext>
            </a:extLst>
          </p:cNvPr>
          <p:cNvCxnSpPr>
            <a:cxnSpLocks/>
            <a:endCxn id="71" idx="1"/>
          </p:cNvCxnSpPr>
          <p:nvPr/>
        </p:nvCxnSpPr>
        <p:spPr>
          <a:xfrm>
            <a:off x="5512007" y="3918900"/>
            <a:ext cx="294748" cy="77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E8E0F046-C222-8449-A1FC-EB4002B31AA6}"/>
              </a:ext>
            </a:extLst>
          </p:cNvPr>
          <p:cNvSpPr/>
          <p:nvPr/>
        </p:nvSpPr>
        <p:spPr>
          <a:xfrm>
            <a:off x="5461000" y="3880914"/>
            <a:ext cx="90000" cy="90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00F93EC9-583F-EB49-9E9F-DE052C9036DB}"/>
              </a:ext>
            </a:extLst>
          </p:cNvPr>
          <p:cNvSpPr/>
          <p:nvPr/>
        </p:nvSpPr>
        <p:spPr>
          <a:xfrm>
            <a:off x="1866900" y="3880914"/>
            <a:ext cx="90000" cy="90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F02210C1-E0FC-DD45-A0EF-BF431FAA7621}"/>
              </a:ext>
            </a:extLst>
          </p:cNvPr>
          <p:cNvCxnSpPr>
            <a:cxnSpLocks/>
          </p:cNvCxnSpPr>
          <p:nvPr/>
        </p:nvCxnSpPr>
        <p:spPr>
          <a:xfrm>
            <a:off x="6150102" y="3187700"/>
            <a:ext cx="0" cy="4742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[R] 83">
            <a:extLst>
              <a:ext uri="{FF2B5EF4-FFF2-40B4-BE49-F238E27FC236}">
                <a16:creationId xmlns:a16="http://schemas.microsoft.com/office/drawing/2014/main" id="{FB574D90-8911-F540-890B-7A3C4D23ECBF}"/>
              </a:ext>
            </a:extLst>
          </p:cNvPr>
          <p:cNvCxnSpPr>
            <a:cxnSpLocks/>
          </p:cNvCxnSpPr>
          <p:nvPr/>
        </p:nvCxnSpPr>
        <p:spPr>
          <a:xfrm flipH="1">
            <a:off x="6150102" y="3187700"/>
            <a:ext cx="7135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[R] 84">
            <a:extLst>
              <a:ext uri="{FF2B5EF4-FFF2-40B4-BE49-F238E27FC236}">
                <a16:creationId xmlns:a16="http://schemas.microsoft.com/office/drawing/2014/main" id="{EE30587C-DD34-0749-97B6-87775BAF231C}"/>
              </a:ext>
            </a:extLst>
          </p:cNvPr>
          <p:cNvCxnSpPr>
            <a:cxnSpLocks/>
          </p:cNvCxnSpPr>
          <p:nvPr/>
        </p:nvCxnSpPr>
        <p:spPr>
          <a:xfrm>
            <a:off x="6863660" y="2926897"/>
            <a:ext cx="0" cy="2519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90396D49-89BC-5140-96C3-7D3AF82A3335}"/>
              </a:ext>
            </a:extLst>
          </p:cNvPr>
          <p:cNvCxnSpPr>
            <a:cxnSpLocks/>
          </p:cNvCxnSpPr>
          <p:nvPr/>
        </p:nvCxnSpPr>
        <p:spPr>
          <a:xfrm>
            <a:off x="6462218" y="3937697"/>
            <a:ext cx="294748" cy="77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0" name="그림 89" descr="사람, 실내, 창문, 남자이(가) 표시된 사진&#10;&#10;자동 생성된 설명">
            <a:extLst>
              <a:ext uri="{FF2B5EF4-FFF2-40B4-BE49-F238E27FC236}">
                <a16:creationId xmlns:a16="http://schemas.microsoft.com/office/drawing/2014/main" id="{24B2412A-606B-4F49-A76D-C287F40349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8400" y="3319978"/>
            <a:ext cx="1308050" cy="1589862"/>
          </a:xfrm>
          <a:prstGeom prst="rect">
            <a:avLst/>
          </a:prstGeom>
        </p:spPr>
      </p:pic>
      <p:pic>
        <p:nvPicPr>
          <p:cNvPr id="93" name="그림 92" descr="사람, 실내, 창문, 사진이(가) 표시된 사진&#10;&#10;자동 생성된 설명">
            <a:extLst>
              <a:ext uri="{FF2B5EF4-FFF2-40B4-BE49-F238E27FC236}">
                <a16:creationId xmlns:a16="http://schemas.microsoft.com/office/drawing/2014/main" id="{6104702B-5E1D-894B-9C9C-003E326F28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57997" y="2238126"/>
            <a:ext cx="1308041" cy="1589861"/>
          </a:xfrm>
          <a:prstGeom prst="rect">
            <a:avLst/>
          </a:prstGeom>
        </p:spPr>
      </p:pic>
      <p:sp>
        <p:nvSpPr>
          <p:cNvPr id="95" name="TextBox 94">
            <a:extLst>
              <a:ext uri="{FF2B5EF4-FFF2-40B4-BE49-F238E27FC236}">
                <a16:creationId xmlns:a16="http://schemas.microsoft.com/office/drawing/2014/main" id="{E691257E-D7F0-E842-906A-54BCD1C143D5}"/>
              </a:ext>
            </a:extLst>
          </p:cNvPr>
          <p:cNvSpPr txBox="1"/>
          <p:nvPr/>
        </p:nvSpPr>
        <p:spPr>
          <a:xfrm>
            <a:off x="360000" y="5529192"/>
            <a:ext cx="83880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/>
              <a:t>두 영상을 기존 알고리즘과 반대로 </a:t>
            </a:r>
            <a:r>
              <a:rPr kumimoji="1" lang="ko-KR" altLang="en-US" sz="2000" dirty="0" err="1"/>
              <a:t>적합시킨후</a:t>
            </a:r>
            <a:r>
              <a:rPr kumimoji="1" lang="en-US" altLang="ko-KR" sz="2000" dirty="0"/>
              <a:t>(</a:t>
            </a:r>
            <a:r>
              <a:rPr kumimoji="1" lang="ko-KR" altLang="en-US" sz="2000" dirty="0" err="1"/>
              <a:t>워핑과</a:t>
            </a:r>
            <a:r>
              <a:rPr kumimoji="1" lang="ko-KR" altLang="en-US" sz="2000" dirty="0"/>
              <a:t> 정렬을 </a:t>
            </a:r>
            <a:r>
              <a:rPr kumimoji="1" lang="ko-KR" altLang="en-US" sz="2000" dirty="0" err="1"/>
              <a:t>반대로함</a:t>
            </a:r>
            <a:r>
              <a:rPr kumimoji="1" lang="en-US" altLang="ko-KR" sz="2000" dirty="0"/>
              <a:t>),</a:t>
            </a:r>
            <a:r>
              <a:rPr kumimoji="1" lang="ko-KR" altLang="en-US" sz="2000" dirty="0"/>
              <a:t> 기존 알고리즘 대로 한번 더 </a:t>
            </a:r>
            <a:r>
              <a:rPr kumimoji="1" lang="ko-KR" altLang="en-US" sz="2000" dirty="0" err="1"/>
              <a:t>적합시킴</a:t>
            </a:r>
            <a:endParaRPr kumimoji="1" lang="en-US" altLang="ko-KR" sz="2000" dirty="0"/>
          </a:p>
          <a:p>
            <a:r>
              <a:rPr kumimoji="1" lang="en-US" altLang="ko-KR" sz="2000" dirty="0"/>
              <a:t>-&gt;</a:t>
            </a:r>
            <a:r>
              <a:rPr kumimoji="1" lang="ko-KR" altLang="en-US" sz="2000" dirty="0"/>
              <a:t> 더 자연스러운 영상 생성</a:t>
            </a:r>
            <a:endParaRPr kumimoji="1" lang="en-US" altLang="ko-KR" sz="2000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D432B7E-E83F-D54D-A4FB-AF595D92FA5F}"/>
              </a:ext>
            </a:extLst>
          </p:cNvPr>
          <p:cNvSpPr txBox="1"/>
          <p:nvPr/>
        </p:nvSpPr>
        <p:spPr>
          <a:xfrm>
            <a:off x="10152688" y="3823801"/>
            <a:ext cx="71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result</a:t>
            </a:r>
            <a:endParaRPr kumimoji="1" lang="ko-Kore-KR" altLang="en-US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EF20BF2-7859-B746-A81C-45CDB3EB46EA}"/>
              </a:ext>
            </a:extLst>
          </p:cNvPr>
          <p:cNvSpPr txBox="1"/>
          <p:nvPr/>
        </p:nvSpPr>
        <p:spPr>
          <a:xfrm>
            <a:off x="7148805" y="4902748"/>
            <a:ext cx="562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ref2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119974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546F440-AAA1-DE46-98FE-A41D01F235AC}"/>
              </a:ext>
            </a:extLst>
          </p:cNvPr>
          <p:cNvSpPr txBox="1"/>
          <p:nvPr/>
        </p:nvSpPr>
        <p:spPr>
          <a:xfrm>
            <a:off x="360000" y="288000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02#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01D969B-D587-2C40-896D-2EB840CC9D32}"/>
              </a:ext>
            </a:extLst>
          </p:cNvPr>
          <p:cNvSpPr/>
          <p:nvPr/>
        </p:nvSpPr>
        <p:spPr>
          <a:xfrm>
            <a:off x="1681151" y="536275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16AAAE-503D-8A46-8ACE-EF6DFD68395E}"/>
              </a:ext>
            </a:extLst>
          </p:cNvPr>
          <p:cNvSpPr txBox="1"/>
          <p:nvPr/>
        </p:nvSpPr>
        <p:spPr>
          <a:xfrm>
            <a:off x="1595425" y="592488"/>
            <a:ext cx="2801312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응용</a:t>
            </a:r>
            <a:endParaRPr lang="en-US" altLang="ko-KR" sz="2000" spc="-150" dirty="0">
              <a:solidFill>
                <a:srgbClr val="19161F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KoPubWorld돋움체 Bold" panose="00000800000000000000" pitchFamily="2" charset="-127"/>
            </a:endParaRPr>
          </a:p>
        </p:txBody>
      </p:sp>
      <p:pic>
        <p:nvPicPr>
          <p:cNvPr id="3" name="그림 2" descr="사람, 의류, 남자, 실내이(가) 표시된 사진&#10;&#10;자동 생성된 설명">
            <a:extLst>
              <a:ext uri="{FF2B5EF4-FFF2-40B4-BE49-F238E27FC236}">
                <a16:creationId xmlns:a16="http://schemas.microsoft.com/office/drawing/2014/main" id="{75C1E245-12CB-2545-B27D-5300EE55F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1314" y="1089239"/>
            <a:ext cx="2445269" cy="287358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C9ECD15-F546-A24D-9D91-89469741E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15487"/>
            <a:ext cx="2445268" cy="2873583"/>
          </a:xfrm>
          <a:prstGeom prst="rect">
            <a:avLst/>
          </a:prstGeom>
        </p:spPr>
      </p:pic>
      <p:pic>
        <p:nvPicPr>
          <p:cNvPr id="7" name="그림 6" descr="사람, 실내, 전면, 카메라이(가) 표시된 사진&#10;&#10;자동 생성된 설명">
            <a:extLst>
              <a:ext uri="{FF2B5EF4-FFF2-40B4-BE49-F238E27FC236}">
                <a16:creationId xmlns:a16="http://schemas.microsoft.com/office/drawing/2014/main" id="{0CA4779C-3451-2740-941E-F555E78728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0731" y="1115487"/>
            <a:ext cx="2445268" cy="2873584"/>
          </a:xfrm>
          <a:prstGeom prst="rect">
            <a:avLst/>
          </a:prstGeom>
        </p:spPr>
      </p:pic>
      <p:pic>
        <p:nvPicPr>
          <p:cNvPr id="9" name="그림 8" descr="사람, 남자, 의류, 실내이(가) 표시된 사진&#10;&#10;자동 생성된 설명">
            <a:extLst>
              <a:ext uri="{FF2B5EF4-FFF2-40B4-BE49-F238E27FC236}">
                <a16:creationId xmlns:a16="http://schemas.microsoft.com/office/drawing/2014/main" id="{CB63C411-10F1-294A-BE25-7555163FD1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802" y="1115487"/>
            <a:ext cx="2445268" cy="287358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D971CB17-2C4B-3B4B-87C4-329AE6B09583}"/>
              </a:ext>
            </a:extLst>
          </p:cNvPr>
          <p:cNvSpPr/>
          <p:nvPr/>
        </p:nvSpPr>
        <p:spPr>
          <a:xfrm>
            <a:off x="2992802" y="2452428"/>
            <a:ext cx="500640" cy="7360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9B1223F-1437-6B4B-8E03-B37EB6315D0D}"/>
              </a:ext>
            </a:extLst>
          </p:cNvPr>
          <p:cNvSpPr/>
          <p:nvPr/>
        </p:nvSpPr>
        <p:spPr>
          <a:xfrm rot="5400000">
            <a:off x="3043066" y="2445789"/>
            <a:ext cx="400111" cy="86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6" name="오른쪽 화살표[R] 25">
            <a:extLst>
              <a:ext uri="{FF2B5EF4-FFF2-40B4-BE49-F238E27FC236}">
                <a16:creationId xmlns:a16="http://schemas.microsoft.com/office/drawing/2014/main" id="{75171A3D-6BCA-4646-BFD7-B6CBBB31DBB6}"/>
              </a:ext>
            </a:extLst>
          </p:cNvPr>
          <p:cNvSpPr/>
          <p:nvPr/>
        </p:nvSpPr>
        <p:spPr>
          <a:xfrm>
            <a:off x="8668406" y="2409218"/>
            <a:ext cx="445770" cy="1600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6E1ABFA-F532-9849-92C7-AA9BF04CBAC9}"/>
              </a:ext>
            </a:extLst>
          </p:cNvPr>
          <p:cNvSpPr txBox="1"/>
          <p:nvPr/>
        </p:nvSpPr>
        <p:spPr>
          <a:xfrm>
            <a:off x="1181065" y="4108672"/>
            <a:ext cx="828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Input</a:t>
            </a:r>
            <a:endParaRPr kumimoji="1" lang="ko-Kore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A9DC0A7-633B-7C44-B14F-3646108C1416}"/>
              </a:ext>
            </a:extLst>
          </p:cNvPr>
          <p:cNvSpPr txBox="1"/>
          <p:nvPr/>
        </p:nvSpPr>
        <p:spPr>
          <a:xfrm>
            <a:off x="3650731" y="4106116"/>
            <a:ext cx="2225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피부분석영상 </a:t>
            </a:r>
            <a:r>
              <a:rPr kumimoji="1" lang="en-US" altLang="ko-KR" dirty="0"/>
              <a:t>(</a:t>
            </a:r>
            <a:r>
              <a:rPr kumimoji="1" lang="ko-KR" altLang="en-US" dirty="0"/>
              <a:t>원본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3C08AF-708B-ED4C-B824-D7E0C1772B00}"/>
              </a:ext>
            </a:extLst>
          </p:cNvPr>
          <p:cNvSpPr txBox="1"/>
          <p:nvPr/>
        </p:nvSpPr>
        <p:spPr>
          <a:xfrm>
            <a:off x="10049588" y="4108672"/>
            <a:ext cx="828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Result</a:t>
            </a:r>
            <a:endParaRPr kumimoji="1" lang="ko-Kore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5B63D8A-18C1-6F47-889C-50C25CA7F70E}"/>
              </a:ext>
            </a:extLst>
          </p:cNvPr>
          <p:cNvSpPr txBox="1"/>
          <p:nvPr/>
        </p:nvSpPr>
        <p:spPr>
          <a:xfrm>
            <a:off x="6206113" y="4106116"/>
            <a:ext cx="2225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피부분석영상 </a:t>
            </a:r>
            <a:r>
              <a:rPr kumimoji="1" lang="en-US" altLang="ko-KR" dirty="0"/>
              <a:t>(</a:t>
            </a:r>
            <a:r>
              <a:rPr kumimoji="1" lang="ko-KR" altLang="en-US" dirty="0"/>
              <a:t>잡티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83ED1D-EA76-9C48-BB39-7E8AD42FF143}"/>
              </a:ext>
            </a:extLst>
          </p:cNvPr>
          <p:cNvSpPr txBox="1"/>
          <p:nvPr/>
        </p:nvSpPr>
        <p:spPr>
          <a:xfrm>
            <a:off x="337140" y="4777813"/>
            <a:ext cx="83880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/>
              <a:t>Input</a:t>
            </a:r>
            <a:r>
              <a:rPr kumimoji="1" lang="ko-KR" altLang="en-US" sz="2000" dirty="0"/>
              <a:t> 이미지와 피부분석영상을 합성하여 </a:t>
            </a:r>
            <a:r>
              <a:rPr kumimoji="1" lang="ko-KR" altLang="en-US" sz="2000" dirty="0" err="1"/>
              <a:t>피부분석을</a:t>
            </a:r>
            <a:r>
              <a:rPr kumimoji="1" lang="ko-KR" altLang="en-US" sz="2000" dirty="0"/>
              <a:t> 통해 얻은 잡티를 </a:t>
            </a:r>
            <a:r>
              <a:rPr kumimoji="1" lang="en-US" altLang="ko-KR" sz="2000" dirty="0"/>
              <a:t>input </a:t>
            </a:r>
            <a:r>
              <a:rPr kumimoji="1" lang="ko-KR" altLang="en-US" sz="2000" dirty="0"/>
              <a:t>이미지 위에 놓음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971953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6AE1B0-08C2-A449-869A-C263FFC71A51}"/>
              </a:ext>
            </a:extLst>
          </p:cNvPr>
          <p:cNvSpPr txBox="1"/>
          <p:nvPr/>
        </p:nvSpPr>
        <p:spPr>
          <a:xfrm>
            <a:off x="360000" y="289266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02#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A8444B5-F683-D248-981B-88070B861F55}"/>
              </a:ext>
            </a:extLst>
          </p:cNvPr>
          <p:cNvSpPr/>
          <p:nvPr/>
        </p:nvSpPr>
        <p:spPr>
          <a:xfrm>
            <a:off x="1681151" y="537541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5F8A06-3B63-CD4D-B55D-F484C378F27D}"/>
              </a:ext>
            </a:extLst>
          </p:cNvPr>
          <p:cNvSpPr txBox="1"/>
          <p:nvPr/>
        </p:nvSpPr>
        <p:spPr>
          <a:xfrm>
            <a:off x="1595425" y="593754"/>
            <a:ext cx="2801312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결론 및 한계점</a:t>
            </a:r>
            <a:endParaRPr lang="en-US" altLang="ko-KR" sz="2000" spc="-150" dirty="0">
              <a:solidFill>
                <a:srgbClr val="19161F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08A7341-FE03-A54B-BD3E-F809924A6741}"/>
              </a:ext>
            </a:extLst>
          </p:cNvPr>
          <p:cNvSpPr/>
          <p:nvPr/>
        </p:nvSpPr>
        <p:spPr>
          <a:xfrm>
            <a:off x="0" y="3830024"/>
            <a:ext cx="12192000" cy="3028559"/>
          </a:xfrm>
          <a:prstGeom prst="rect">
            <a:avLst/>
          </a:prstGeom>
          <a:solidFill>
            <a:srgbClr val="1B7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kumimoji="1" lang="ko-Kore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94B85E5-155E-6441-9191-8130E3C10242}"/>
              </a:ext>
            </a:extLst>
          </p:cNvPr>
          <p:cNvSpPr/>
          <p:nvPr/>
        </p:nvSpPr>
        <p:spPr>
          <a:xfrm>
            <a:off x="0" y="1516866"/>
            <a:ext cx="12192000" cy="1787934"/>
          </a:xfrm>
          <a:prstGeom prst="rect">
            <a:avLst/>
          </a:prstGeom>
          <a:solidFill>
            <a:srgbClr val="1B7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B593F9-4226-E345-863E-82E819566882}"/>
              </a:ext>
            </a:extLst>
          </p:cNvPr>
          <p:cNvSpPr txBox="1"/>
          <p:nvPr/>
        </p:nvSpPr>
        <p:spPr>
          <a:xfrm>
            <a:off x="360000" y="990375"/>
            <a:ext cx="11448000" cy="770400"/>
          </a:xfrm>
          <a:prstGeom prst="rect">
            <a:avLst/>
          </a:prstGeom>
          <a:noFill/>
        </p:spPr>
        <p:txBody>
          <a:bodyPr wrap="square" lIns="90000" tIns="46800" bIns="46800" rtlCol="0" anchor="ctr" anchorCtr="0">
            <a:spAutoFit/>
          </a:bodyPr>
          <a:lstStyle/>
          <a:p>
            <a:r>
              <a:rPr kumimoji="1" lang="ko-KR" altLang="en-US" sz="4400" b="1" dirty="0">
                <a:latin typeface="Batang" panose="02030600000101010101" pitchFamily="18" charset="-127"/>
                <a:ea typeface="Batang" panose="02030600000101010101" pitchFamily="18" charset="-127"/>
              </a:rPr>
              <a:t>결론</a:t>
            </a:r>
            <a:endParaRPr kumimoji="1" lang="ko-Kore-KR" altLang="en-US" sz="4400" b="1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F92E71-2707-6640-B723-4CB884D963EE}"/>
              </a:ext>
            </a:extLst>
          </p:cNvPr>
          <p:cNvSpPr txBox="1"/>
          <p:nvPr/>
        </p:nvSpPr>
        <p:spPr>
          <a:xfrm>
            <a:off x="360000" y="3304800"/>
            <a:ext cx="1147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400" b="1" dirty="0">
                <a:latin typeface="Batang" panose="02030600000101010101" pitchFamily="18" charset="-127"/>
                <a:ea typeface="Batang" panose="02030600000101010101" pitchFamily="18" charset="-127"/>
              </a:rPr>
              <a:t>한계점</a:t>
            </a:r>
            <a:endParaRPr kumimoji="1" lang="en-US" altLang="ko-Kore-KR" sz="4400" b="1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C65F7CE1-E70D-9944-9C55-4F08B38D9848}"/>
              </a:ext>
            </a:extLst>
          </p:cNvPr>
          <p:cNvSpPr txBox="1">
            <a:spLocks/>
          </p:cNvSpPr>
          <p:nvPr/>
        </p:nvSpPr>
        <p:spPr>
          <a:xfrm>
            <a:off x="838800" y="1516866"/>
            <a:ext cx="10515600" cy="1787933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kumimoji="1" lang="ko-Kore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얼굴 합성을 이용하여 개선된 영상을 얻음</a:t>
            </a:r>
            <a:endParaRPr kumimoji="1" lang="en-US" altLang="ko-Kore-KR" sz="16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A9AAB54B-3B81-F449-A5BB-38F26AA370B7}"/>
              </a:ext>
            </a:extLst>
          </p:cNvPr>
          <p:cNvSpPr txBox="1">
            <a:spLocks/>
          </p:cNvSpPr>
          <p:nvPr/>
        </p:nvSpPr>
        <p:spPr>
          <a:xfrm>
            <a:off x="838800" y="3829441"/>
            <a:ext cx="10515600" cy="3028559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얼굴 합성이라는 </a:t>
            </a:r>
            <a:r>
              <a:rPr kumimoji="1" lang="en-US" altLang="ko-KR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Task</a:t>
            </a: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자체가 </a:t>
            </a:r>
            <a:r>
              <a:rPr kumimoji="1" lang="ko-KR" altLang="en-US" sz="20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부정확함이라는</a:t>
            </a: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문제를 동반하기 때문에</a:t>
            </a:r>
            <a:r>
              <a:rPr kumimoji="1" lang="en-US" altLang="ko-KR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검출한 피부 문제점이 완벽히 맞지 않음</a:t>
            </a:r>
            <a:endParaRPr kumimoji="1" lang="en-US" altLang="ko-KR" sz="20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0131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C87A9B-B2E3-034C-A1AB-348854907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kumimoji="1" lang="ko-KR" altLang="en-US">
                <a:latin typeface="Batang" panose="02030600000101010101" pitchFamily="18" charset="-127"/>
                <a:ea typeface="Batang" panose="02030600000101010101" pitchFamily="18" charset="-127"/>
              </a:rPr>
              <a:t>목차</a:t>
            </a:r>
            <a:endParaRPr kumimoji="1" lang="ko-Kore-KR" altLang="en-US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0125E120-FBEC-4AAB-9CC2-C4729B1111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1043562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0153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3D41CC-46ED-3D47-86B3-A295BDDBC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42248" y="1481328"/>
            <a:ext cx="2926080" cy="2468880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R" sz="4000" b="1">
                <a:latin typeface="Batang" panose="02030600000101010101" pitchFamily="18" charset="-127"/>
                <a:ea typeface="Batang" panose="02030600000101010101" pitchFamily="18" charset="-127"/>
              </a:rPr>
              <a:t>#0</a:t>
            </a:r>
            <a:r>
              <a:rPr kumimoji="1" lang="ko-KR" altLang="en-US" sz="4000" b="1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kumimoji="1" lang="en-US" altLang="ko-KR" sz="4000" b="1">
                <a:latin typeface="Batang" panose="02030600000101010101" pitchFamily="18" charset="-127"/>
                <a:ea typeface="Batang" panose="02030600000101010101" pitchFamily="18" charset="-127"/>
              </a:rPr>
              <a:t>AI </a:t>
            </a:r>
            <a:r>
              <a:rPr kumimoji="1" lang="ko-KR" altLang="en-US" sz="4000" b="1">
                <a:latin typeface="Batang" panose="02030600000101010101" pitchFamily="18" charset="-127"/>
                <a:ea typeface="Batang" panose="02030600000101010101" pitchFamily="18" charset="-127"/>
              </a:rPr>
              <a:t>오목</a:t>
            </a:r>
            <a:endParaRPr kumimoji="1" lang="ko-Kore-KR" altLang="en-US" sz="4000" b="1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B1DE59-637A-174B-AFBF-31234F29D4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42248" y="4078224"/>
            <a:ext cx="2926080" cy="1307592"/>
          </a:xfrm>
        </p:spPr>
        <p:txBody>
          <a:bodyPr>
            <a:normAutofit/>
          </a:bodyPr>
          <a:lstStyle/>
          <a:p>
            <a:pPr algn="l"/>
            <a:endParaRPr kumimoji="1" lang="en-US" altLang="ko-Kore-KR" sz="200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40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F988615-1C63-2542-A31F-D2E21A32B4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32" r="17617" b="-1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91264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4DB61EB-BA3B-E146-BEE6-F70B394CE548}"/>
              </a:ext>
            </a:extLst>
          </p:cNvPr>
          <p:cNvSpPr/>
          <p:nvPr/>
        </p:nvSpPr>
        <p:spPr>
          <a:xfrm>
            <a:off x="0" y="3829441"/>
            <a:ext cx="12192000" cy="3028559"/>
          </a:xfrm>
          <a:prstGeom prst="rect">
            <a:avLst/>
          </a:prstGeom>
          <a:solidFill>
            <a:srgbClr val="1B7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kumimoji="1" lang="ko-Kore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5857CF3-C25A-EC40-80A6-2DA4E7C62589}"/>
              </a:ext>
            </a:extLst>
          </p:cNvPr>
          <p:cNvSpPr/>
          <p:nvPr/>
        </p:nvSpPr>
        <p:spPr>
          <a:xfrm>
            <a:off x="0" y="1515601"/>
            <a:ext cx="12192000" cy="1787934"/>
          </a:xfrm>
          <a:prstGeom prst="rect">
            <a:avLst/>
          </a:prstGeom>
          <a:solidFill>
            <a:srgbClr val="1B7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ED9BA6-489D-1343-B194-8DE2F92CDF3A}"/>
              </a:ext>
            </a:extLst>
          </p:cNvPr>
          <p:cNvSpPr txBox="1"/>
          <p:nvPr/>
        </p:nvSpPr>
        <p:spPr>
          <a:xfrm>
            <a:off x="360000" y="989109"/>
            <a:ext cx="11448000" cy="770400"/>
          </a:xfrm>
          <a:prstGeom prst="rect">
            <a:avLst/>
          </a:prstGeom>
          <a:noFill/>
        </p:spPr>
        <p:txBody>
          <a:bodyPr wrap="square" lIns="90000" tIns="46800" bIns="46800" rtlCol="0" anchor="ctr" anchorCtr="0">
            <a:spAutoFit/>
          </a:bodyPr>
          <a:lstStyle/>
          <a:p>
            <a:r>
              <a:rPr kumimoji="1" lang="en-US" altLang="ko-KR" sz="4400" b="1" dirty="0">
                <a:latin typeface="Batang" panose="02030600000101010101" pitchFamily="18" charset="-127"/>
                <a:ea typeface="Batang" panose="02030600000101010101" pitchFamily="18" charset="-127"/>
              </a:rPr>
              <a:t>IDEA</a:t>
            </a:r>
            <a:endParaRPr kumimoji="1" lang="ko-Kore-KR" altLang="en-US" sz="4400" b="1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83AE57-95F7-884C-A74F-3FB886D55BD1}"/>
              </a:ext>
            </a:extLst>
          </p:cNvPr>
          <p:cNvSpPr txBox="1"/>
          <p:nvPr/>
        </p:nvSpPr>
        <p:spPr>
          <a:xfrm>
            <a:off x="360000" y="3304800"/>
            <a:ext cx="1147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400" b="1" dirty="0">
                <a:latin typeface="Batang" panose="02030600000101010101" pitchFamily="18" charset="-127"/>
                <a:ea typeface="Batang" panose="02030600000101010101" pitchFamily="18" charset="-127"/>
              </a:rPr>
              <a:t>기획</a:t>
            </a: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CF41DD7C-B93D-D048-8FFB-8F9DDD8A0242}"/>
              </a:ext>
            </a:extLst>
          </p:cNvPr>
          <p:cNvSpPr txBox="1">
            <a:spLocks/>
          </p:cNvSpPr>
          <p:nvPr/>
        </p:nvSpPr>
        <p:spPr>
          <a:xfrm>
            <a:off x="838800" y="1515600"/>
            <a:ext cx="10515600" cy="1787933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kumimoji="1" lang="ko-Kore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ore-KR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AI</a:t>
            </a: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오목을 제작해보자</a:t>
            </a:r>
            <a:endParaRPr kumimoji="1" lang="en-US" altLang="ko-KR" sz="20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4C314841-A6CD-5F40-B37D-A3FB445119E8}"/>
              </a:ext>
            </a:extLst>
          </p:cNvPr>
          <p:cNvSpPr txBox="1">
            <a:spLocks/>
          </p:cNvSpPr>
          <p:nvPr/>
        </p:nvSpPr>
        <p:spPr>
          <a:xfrm>
            <a:off x="838800" y="3829441"/>
            <a:ext cx="10515600" cy="3028559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오목판을 배열 형태로 </a:t>
            </a:r>
            <a:r>
              <a:rPr kumimoji="1" lang="ko-KR" altLang="en-US" sz="20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구조화하자</a:t>
            </a: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kumimoji="1" lang="en-US" altLang="ko-KR" sz="20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가중치 알고리즘을 통하여 구현해보자 </a:t>
            </a:r>
            <a:endParaRPr kumimoji="1" lang="en-US" altLang="ko-KR" sz="20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상대와 나의 돌의 모든 가중치를 합산하여 최고의 가중치를 갖는 지점에 돌을 놓아보자</a:t>
            </a:r>
            <a:endParaRPr kumimoji="1" lang="en-US" altLang="ko-KR" sz="20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</a:t>
            </a: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수 앞을 예상할 수 있는 알고리즘을 만들어보자</a:t>
            </a:r>
            <a:endParaRPr kumimoji="1" lang="en-US" altLang="ko-KR" sz="20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B7B7AF-3AD1-3F4B-A0CF-311286C80CC3}"/>
              </a:ext>
            </a:extLst>
          </p:cNvPr>
          <p:cNvSpPr txBox="1"/>
          <p:nvPr/>
        </p:nvSpPr>
        <p:spPr>
          <a:xfrm>
            <a:off x="360000" y="288000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00#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32925C7-C35F-8345-B3AF-822A88DA207E}"/>
              </a:ext>
            </a:extLst>
          </p:cNvPr>
          <p:cNvSpPr/>
          <p:nvPr/>
        </p:nvSpPr>
        <p:spPr>
          <a:xfrm>
            <a:off x="1681151" y="536275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441634-B4B3-2D42-8A46-34458ED1F7F2}"/>
              </a:ext>
            </a:extLst>
          </p:cNvPr>
          <p:cNvSpPr txBox="1"/>
          <p:nvPr/>
        </p:nvSpPr>
        <p:spPr>
          <a:xfrm>
            <a:off x="1595425" y="592488"/>
            <a:ext cx="2801312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아이디어 및 기획</a:t>
            </a:r>
            <a:endParaRPr lang="en-US" altLang="ko-KR" sz="2000" spc="-150" dirty="0">
              <a:solidFill>
                <a:srgbClr val="19161F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8841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8FDB6C3F-6A6C-8A43-9067-A8FB696C36CE}"/>
              </a:ext>
            </a:extLst>
          </p:cNvPr>
          <p:cNvSpPr/>
          <p:nvPr/>
        </p:nvSpPr>
        <p:spPr>
          <a:xfrm>
            <a:off x="6083997" y="1738800"/>
            <a:ext cx="6109200" cy="5119200"/>
          </a:xfrm>
          <a:prstGeom prst="rect">
            <a:avLst/>
          </a:prstGeom>
          <a:solidFill>
            <a:srgbClr val="1B7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46F440-AAA1-DE46-98FE-A41D01F235AC}"/>
              </a:ext>
            </a:extLst>
          </p:cNvPr>
          <p:cNvSpPr txBox="1"/>
          <p:nvPr/>
        </p:nvSpPr>
        <p:spPr>
          <a:xfrm>
            <a:off x="360000" y="288000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00#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01D969B-D587-2C40-896D-2EB840CC9D32}"/>
              </a:ext>
            </a:extLst>
          </p:cNvPr>
          <p:cNvSpPr/>
          <p:nvPr/>
        </p:nvSpPr>
        <p:spPr>
          <a:xfrm>
            <a:off x="1681151" y="536275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16AAAE-503D-8A46-8ACE-EF6DFD68395E}"/>
              </a:ext>
            </a:extLst>
          </p:cNvPr>
          <p:cNvSpPr txBox="1"/>
          <p:nvPr/>
        </p:nvSpPr>
        <p:spPr>
          <a:xfrm>
            <a:off x="1595425" y="592488"/>
            <a:ext cx="2801312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알고리즘</a:t>
            </a:r>
            <a:endParaRPr lang="en-US" altLang="ko-KR" sz="2000" spc="-150" dirty="0">
              <a:solidFill>
                <a:srgbClr val="19161F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945E50-F4DF-044B-9186-856F154F561F}"/>
              </a:ext>
            </a:extLst>
          </p:cNvPr>
          <p:cNvSpPr txBox="1"/>
          <p:nvPr/>
        </p:nvSpPr>
        <p:spPr>
          <a:xfrm>
            <a:off x="6081600" y="1022400"/>
            <a:ext cx="6108001" cy="463846"/>
          </a:xfrm>
          <a:prstGeom prst="rect">
            <a:avLst/>
          </a:prstGeom>
          <a:noFill/>
        </p:spPr>
        <p:txBody>
          <a:bodyPr wrap="square" lIns="90000" tIns="46800" bIns="46800" rtlCol="0" anchor="ctr" anchorCtr="0">
            <a:spAutoFit/>
          </a:bodyPr>
          <a:lstStyle/>
          <a:p>
            <a:r>
              <a:rPr kumimoji="1" lang="en-US" altLang="ko-KR" sz="2400" dirty="0">
                <a:latin typeface="Batang" panose="02030600000101010101" pitchFamily="18" charset="-127"/>
                <a:ea typeface="Batang" panose="02030600000101010101" pitchFamily="18" charset="-127"/>
              </a:rPr>
              <a:t>3</a:t>
            </a:r>
            <a:r>
              <a:rPr kumimoji="1" lang="ko-KR" altLang="en-US" sz="2400" dirty="0">
                <a:latin typeface="Batang" panose="02030600000101010101" pitchFamily="18" charset="-127"/>
                <a:ea typeface="Batang" panose="02030600000101010101" pitchFamily="18" charset="-127"/>
              </a:rPr>
              <a:t>수 앞 알고리즘</a:t>
            </a:r>
            <a:endParaRPr kumimoji="1" lang="en-US" altLang="ko-KR" sz="2400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21EFBA-021D-2E41-87D6-EFE4A9719FBF}"/>
              </a:ext>
            </a:extLst>
          </p:cNvPr>
          <p:cNvSpPr txBox="1"/>
          <p:nvPr/>
        </p:nvSpPr>
        <p:spPr>
          <a:xfrm>
            <a:off x="360001" y="1022400"/>
            <a:ext cx="5719201" cy="463846"/>
          </a:xfrm>
          <a:prstGeom prst="rect">
            <a:avLst/>
          </a:prstGeom>
          <a:noFill/>
        </p:spPr>
        <p:txBody>
          <a:bodyPr wrap="square" lIns="90000" tIns="46800" bIns="46800" rtlCol="0" anchor="ctr" anchorCtr="0">
            <a:spAutoFit/>
          </a:bodyPr>
          <a:lstStyle/>
          <a:p>
            <a:r>
              <a:rPr kumimoji="1" lang="ko-KR" altLang="en-US" sz="2400" dirty="0">
                <a:latin typeface="Batang" panose="02030600000101010101" pitchFamily="18" charset="-127"/>
                <a:ea typeface="Batang" panose="02030600000101010101" pitchFamily="18" charset="-127"/>
              </a:rPr>
              <a:t>가중치 알고리즘</a:t>
            </a:r>
            <a:endParaRPr kumimoji="1" lang="en-US" altLang="ko-KR" sz="2400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3" name="부제목 2">
            <a:extLst>
              <a:ext uri="{FF2B5EF4-FFF2-40B4-BE49-F238E27FC236}">
                <a16:creationId xmlns:a16="http://schemas.microsoft.com/office/drawing/2014/main" id="{CB1A0F03-8281-E942-B130-0A0E1879D8A1}"/>
              </a:ext>
            </a:extLst>
          </p:cNvPr>
          <p:cNvSpPr txBox="1">
            <a:spLocks/>
          </p:cNvSpPr>
          <p:nvPr/>
        </p:nvSpPr>
        <p:spPr>
          <a:xfrm>
            <a:off x="373200" y="1738800"/>
            <a:ext cx="5364000" cy="1142510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가중치를 계산하고 합산한다</a:t>
            </a:r>
            <a:r>
              <a:rPr kumimoji="1" lang="en-US" altLang="ko-KR" sz="2000" dirty="0"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587722-69ED-334B-AB05-5DA51D62ED11}"/>
              </a:ext>
            </a:extLst>
          </p:cNvPr>
          <p:cNvSpPr txBox="1"/>
          <p:nvPr/>
        </p:nvSpPr>
        <p:spPr>
          <a:xfrm>
            <a:off x="360000" y="3067198"/>
            <a:ext cx="53772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dirty="0"/>
              <a:t>오목 바둑판을 배열 형태로 생각하고 해당 배열에 가중치를 주어 가중치가 가장 큰 값을 가지는 위치에 </a:t>
            </a:r>
            <a:r>
              <a:rPr lang="ko-KR" altLang="en-US" sz="2000" dirty="0" err="1"/>
              <a:t>오목알을</a:t>
            </a:r>
            <a:r>
              <a:rPr lang="ko-KR" altLang="en-US" sz="2000" dirty="0"/>
              <a:t> 두는 방식이다</a:t>
            </a:r>
            <a:r>
              <a:rPr lang="en-US" altLang="ko-KR" sz="2000" dirty="0"/>
              <a:t>. </a:t>
            </a:r>
          </a:p>
          <a:p>
            <a:pPr marL="457200" indent="-457200">
              <a:buAutoNum type="arabicPeriod"/>
            </a:pPr>
            <a:endParaRPr lang="en-US" altLang="ko-KR" sz="2000" dirty="0"/>
          </a:p>
          <a:p>
            <a:pPr marL="457200" indent="-457200">
              <a:buAutoNum type="arabicPeriod"/>
            </a:pPr>
            <a:r>
              <a:rPr lang="ko-KR" altLang="en-US" sz="2000" dirty="0"/>
              <a:t>가중치를 매기는 방식은 예를 들어</a:t>
            </a:r>
            <a:r>
              <a:rPr lang="en-US" altLang="ko-KR" sz="2000" dirty="0"/>
              <a:t>, </a:t>
            </a:r>
            <a:r>
              <a:rPr lang="ko-KR" altLang="en-US" sz="2000" dirty="0"/>
              <a:t>내 돌이 </a:t>
            </a:r>
            <a:r>
              <a:rPr lang="en-US" altLang="ko-KR" sz="2000" dirty="0"/>
              <a:t>2</a:t>
            </a:r>
            <a:r>
              <a:rPr lang="ko-KR" altLang="en-US" sz="2000" dirty="0"/>
              <a:t>개가 나란히 </a:t>
            </a:r>
            <a:r>
              <a:rPr lang="ko-KR" altLang="en-US" sz="2000" dirty="0" err="1"/>
              <a:t>있을때</a:t>
            </a:r>
            <a:r>
              <a:rPr lang="ko-KR" altLang="en-US" sz="2000" dirty="0"/>
              <a:t> </a:t>
            </a:r>
            <a:r>
              <a:rPr lang="en-US" altLang="ko-KR" sz="2000" dirty="0"/>
              <a:t>+2</a:t>
            </a:r>
            <a:r>
              <a:rPr lang="ko-KR" altLang="en-US" sz="2000" dirty="0" err="1"/>
              <a:t>를</a:t>
            </a:r>
            <a:r>
              <a:rPr lang="ko-KR" altLang="en-US" sz="2000" dirty="0"/>
              <a:t> 주고 내 돌이 </a:t>
            </a:r>
            <a:r>
              <a:rPr lang="en-US" altLang="ko-KR" sz="2000" dirty="0"/>
              <a:t>3</a:t>
            </a:r>
            <a:r>
              <a:rPr lang="ko-KR" altLang="en-US" sz="2000" dirty="0"/>
              <a:t>개가 나란히 </a:t>
            </a:r>
            <a:r>
              <a:rPr lang="ko-KR" altLang="en-US" sz="2000" dirty="0" err="1"/>
              <a:t>있을때</a:t>
            </a:r>
            <a:r>
              <a:rPr lang="ko-KR" altLang="en-US" sz="2000" dirty="0"/>
              <a:t> </a:t>
            </a:r>
            <a:r>
              <a:rPr lang="en-US" altLang="ko-KR" sz="2000" dirty="0"/>
              <a:t>+10</a:t>
            </a:r>
            <a:r>
              <a:rPr lang="ko-KR" altLang="en-US" sz="2000" dirty="0"/>
              <a:t>을 줍니다</a:t>
            </a:r>
            <a:r>
              <a:rPr lang="en-US" altLang="ko-KR" sz="2000" dirty="0"/>
              <a:t>. </a:t>
            </a:r>
            <a:r>
              <a:rPr lang="ko-KR" altLang="en-US" sz="2000" dirty="0"/>
              <a:t>이러한 방식으로 상대의 수와 내 수에 대해 모든 가중치를 계산한 다음 합산한다</a:t>
            </a:r>
            <a:r>
              <a:rPr lang="en-US" altLang="ko-KR" sz="2000" dirty="0"/>
              <a:t>.</a:t>
            </a:r>
            <a:endParaRPr kumimoji="1" lang="ko-Kore-KR" altLang="en-US" sz="2000" dirty="0"/>
          </a:p>
        </p:txBody>
      </p:sp>
      <p:sp>
        <p:nvSpPr>
          <p:cNvPr id="18" name="부제목 2">
            <a:extLst>
              <a:ext uri="{FF2B5EF4-FFF2-40B4-BE49-F238E27FC236}">
                <a16:creationId xmlns:a16="http://schemas.microsoft.com/office/drawing/2014/main" id="{A0D52615-E043-7444-BCF0-F68D530B5011}"/>
              </a:ext>
            </a:extLst>
          </p:cNvPr>
          <p:cNvSpPr txBox="1">
            <a:spLocks/>
          </p:cNvSpPr>
          <p:nvPr/>
        </p:nvSpPr>
        <p:spPr>
          <a:xfrm>
            <a:off x="6454800" y="1798410"/>
            <a:ext cx="5364000" cy="1142510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가중치 알고리즘을 바탕으로 </a:t>
            </a:r>
            <a:r>
              <a:rPr kumimoji="1" lang="en-US" altLang="ko-KR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</a:t>
            </a:r>
            <a:r>
              <a:rPr kumimoji="1" lang="ko-KR" altLang="en-US" sz="20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수 앞을 예상</a:t>
            </a:r>
            <a:endParaRPr kumimoji="1" lang="en-US" altLang="ko-KR" sz="20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7DB9A9-75DB-C040-8D59-46123C3B58DC}"/>
              </a:ext>
            </a:extLst>
          </p:cNvPr>
          <p:cNvSpPr txBox="1"/>
          <p:nvPr/>
        </p:nvSpPr>
        <p:spPr>
          <a:xfrm>
            <a:off x="6454800" y="3067198"/>
            <a:ext cx="5377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dirty="0">
                <a:solidFill>
                  <a:schemeClr val="bg1"/>
                </a:solidFill>
              </a:rPr>
              <a:t>오목판 전체에 수를 놓아보고</a:t>
            </a:r>
            <a:r>
              <a:rPr lang="en-US" altLang="ko-KR" sz="2000" dirty="0">
                <a:solidFill>
                  <a:schemeClr val="bg1"/>
                </a:solidFill>
              </a:rPr>
              <a:t>,</a:t>
            </a:r>
            <a:r>
              <a:rPr lang="ko-KR" altLang="en-US" sz="2000" dirty="0">
                <a:solidFill>
                  <a:schemeClr val="bg1"/>
                </a:solidFill>
              </a:rPr>
              <a:t> 그 수를 </a:t>
            </a:r>
            <a:r>
              <a:rPr lang="ko-KR" altLang="en-US" sz="2000" dirty="0" err="1">
                <a:solidFill>
                  <a:schemeClr val="bg1"/>
                </a:solidFill>
              </a:rPr>
              <a:t>놓았을때</a:t>
            </a:r>
            <a:r>
              <a:rPr lang="ko-KR" altLang="en-US" sz="2000" dirty="0">
                <a:solidFill>
                  <a:schemeClr val="bg1"/>
                </a:solidFill>
              </a:rPr>
              <a:t> 상대방의 입장에서의 최고 가중치를 가지는 수를 </a:t>
            </a:r>
            <a:r>
              <a:rPr lang="ko-KR" altLang="en-US" sz="2000" dirty="0" err="1">
                <a:solidFill>
                  <a:schemeClr val="bg1"/>
                </a:solidFill>
              </a:rPr>
              <a:t>계산한후</a:t>
            </a:r>
            <a:r>
              <a:rPr lang="en-US" altLang="ko-KR" sz="2000" dirty="0">
                <a:solidFill>
                  <a:schemeClr val="bg1"/>
                </a:solidFill>
              </a:rPr>
              <a:t>,</a:t>
            </a:r>
            <a:r>
              <a:rPr lang="ko-KR" altLang="en-US" sz="2000" dirty="0">
                <a:solidFill>
                  <a:schemeClr val="bg1"/>
                </a:solidFill>
              </a:rPr>
              <a:t> 그 수가 </a:t>
            </a:r>
            <a:r>
              <a:rPr lang="ko-KR" altLang="en-US" sz="2000" dirty="0" err="1">
                <a:solidFill>
                  <a:schemeClr val="bg1"/>
                </a:solidFill>
              </a:rPr>
              <a:t>놓였을때</a:t>
            </a:r>
            <a:r>
              <a:rPr lang="ko-KR" altLang="en-US" sz="2000" dirty="0">
                <a:solidFill>
                  <a:schemeClr val="bg1"/>
                </a:solidFill>
              </a:rPr>
              <a:t> 다시 나의 입장에서의 </a:t>
            </a:r>
            <a:r>
              <a:rPr lang="ko-KR" altLang="en-US" sz="2000" dirty="0" err="1">
                <a:solidFill>
                  <a:schemeClr val="bg1"/>
                </a:solidFill>
              </a:rPr>
              <a:t>최적수를</a:t>
            </a:r>
            <a:r>
              <a:rPr lang="ko-KR" altLang="en-US" sz="2000" dirty="0">
                <a:solidFill>
                  <a:schemeClr val="bg1"/>
                </a:solidFill>
              </a:rPr>
              <a:t> 계산한다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이때 </a:t>
            </a:r>
            <a:r>
              <a:rPr lang="en-US" altLang="ko-KR" sz="2000" dirty="0">
                <a:solidFill>
                  <a:schemeClr val="bg1"/>
                </a:solidFill>
              </a:rPr>
              <a:t>4-3</a:t>
            </a:r>
            <a:r>
              <a:rPr lang="ko-KR" altLang="en-US" sz="2000" dirty="0">
                <a:solidFill>
                  <a:schemeClr val="bg1"/>
                </a:solidFill>
              </a:rPr>
              <a:t>을 </a:t>
            </a:r>
            <a:r>
              <a:rPr lang="ko-KR" altLang="en-US" sz="2000" dirty="0" err="1">
                <a:solidFill>
                  <a:schemeClr val="bg1"/>
                </a:solidFill>
              </a:rPr>
              <a:t>놓을수</a:t>
            </a:r>
            <a:r>
              <a:rPr lang="ko-KR" altLang="en-US" sz="2000" dirty="0">
                <a:solidFill>
                  <a:schemeClr val="bg1"/>
                </a:solidFill>
              </a:rPr>
              <a:t> 있는 수를 </a:t>
            </a:r>
            <a:r>
              <a:rPr lang="ko-KR" altLang="en-US" sz="2000" dirty="0" err="1">
                <a:solidFill>
                  <a:schemeClr val="bg1"/>
                </a:solidFill>
              </a:rPr>
              <a:t>최적수로</a:t>
            </a:r>
            <a:r>
              <a:rPr lang="ko-KR" altLang="en-US" sz="2000" dirty="0">
                <a:solidFill>
                  <a:schemeClr val="bg1"/>
                </a:solidFill>
              </a:rPr>
              <a:t> 한다</a:t>
            </a:r>
            <a:r>
              <a:rPr lang="en-US" altLang="ko-KR" sz="2000" dirty="0">
                <a:solidFill>
                  <a:schemeClr val="bg1"/>
                </a:solidFill>
              </a:rPr>
              <a:t>.)</a:t>
            </a:r>
          </a:p>
          <a:p>
            <a:pPr marL="457200" indent="-457200">
              <a:buAutoNum type="arabicPeriod"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457200" indent="-457200">
              <a:buFontTx/>
              <a:buAutoNum type="arabicPeriod"/>
            </a:pPr>
            <a:r>
              <a:rPr lang="ko-KR" altLang="en-US" sz="2000" dirty="0" err="1">
                <a:solidFill>
                  <a:schemeClr val="bg1"/>
                </a:solidFill>
              </a:rPr>
              <a:t>설명영상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en" altLang="ko-Kore-KR" u="sng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https://www.youtube.com/watch?v=MClwtzZF6VA&amp;t=1s</a:t>
            </a:r>
            <a:endParaRPr lang="en" altLang="ko-Kore-KR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935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3D41CC-46ED-3D47-86B3-A295BDDBC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42248" y="1481328"/>
            <a:ext cx="2926080" cy="2468880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R" sz="4000" b="1" dirty="0">
                <a:latin typeface="Batang" panose="02030600000101010101" pitchFamily="18" charset="-127"/>
                <a:ea typeface="Batang" panose="02030600000101010101" pitchFamily="18" charset="-127"/>
              </a:rPr>
              <a:t>#1</a:t>
            </a:r>
            <a:r>
              <a:rPr kumimoji="1" lang="ko-KR" altLang="en-US" sz="4000" b="1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kumimoji="1" lang="en-US" altLang="ko-KR" sz="4000" b="1" dirty="0">
                <a:latin typeface="Batang" panose="02030600000101010101" pitchFamily="18" charset="-127"/>
                <a:ea typeface="Batang" panose="02030600000101010101" pitchFamily="18" charset="-127"/>
              </a:rPr>
              <a:t>SNS</a:t>
            </a:r>
            <a:r>
              <a:rPr kumimoji="1" lang="ko-KR" altLang="en-US" sz="4000" b="1" dirty="0">
                <a:latin typeface="Batang" panose="02030600000101010101" pitchFamily="18" charset="-127"/>
                <a:ea typeface="Batang" panose="02030600000101010101" pitchFamily="18" charset="-127"/>
              </a:rPr>
              <a:t> 데이터 분석</a:t>
            </a:r>
            <a:endParaRPr kumimoji="1" lang="ko-Kore-KR" altLang="en-US" sz="4000" b="1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B1DE59-637A-174B-AFBF-31234F29D4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42248" y="4078224"/>
            <a:ext cx="2926080" cy="1307592"/>
          </a:xfrm>
        </p:spPr>
        <p:txBody>
          <a:bodyPr>
            <a:normAutofit/>
          </a:bodyPr>
          <a:lstStyle/>
          <a:p>
            <a:pPr algn="l"/>
            <a:endParaRPr kumimoji="1" lang="en-US" altLang="ko-KR" sz="2000"/>
          </a:p>
        </p:txBody>
      </p:sp>
      <p:sp>
        <p:nvSpPr>
          <p:cNvPr id="41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C03AE1A-7CF5-1642-9C36-2FC2777BC4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32" r="17617" b="-1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56564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4DB61EB-BA3B-E146-BEE6-F70B394CE548}"/>
              </a:ext>
            </a:extLst>
          </p:cNvPr>
          <p:cNvSpPr/>
          <p:nvPr/>
        </p:nvSpPr>
        <p:spPr>
          <a:xfrm>
            <a:off x="0" y="3828176"/>
            <a:ext cx="12192000" cy="3028559"/>
          </a:xfrm>
          <a:prstGeom prst="rect">
            <a:avLst/>
          </a:prstGeom>
          <a:solidFill>
            <a:srgbClr val="1B7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kumimoji="1" lang="ko-Kore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5857CF3-C25A-EC40-80A6-2DA4E7C62589}"/>
              </a:ext>
            </a:extLst>
          </p:cNvPr>
          <p:cNvSpPr/>
          <p:nvPr/>
        </p:nvSpPr>
        <p:spPr>
          <a:xfrm>
            <a:off x="0" y="1515601"/>
            <a:ext cx="12192000" cy="1787934"/>
          </a:xfrm>
          <a:prstGeom prst="rect">
            <a:avLst/>
          </a:prstGeom>
          <a:solidFill>
            <a:srgbClr val="1B7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ED9BA6-489D-1343-B194-8DE2F92CDF3A}"/>
              </a:ext>
            </a:extLst>
          </p:cNvPr>
          <p:cNvSpPr txBox="1"/>
          <p:nvPr/>
        </p:nvSpPr>
        <p:spPr>
          <a:xfrm>
            <a:off x="360000" y="989109"/>
            <a:ext cx="11448000" cy="770400"/>
          </a:xfrm>
          <a:prstGeom prst="rect">
            <a:avLst/>
          </a:prstGeom>
          <a:noFill/>
        </p:spPr>
        <p:txBody>
          <a:bodyPr wrap="square" lIns="90000" tIns="46800" bIns="46800" rtlCol="0" anchor="ctr" anchorCtr="0">
            <a:spAutoFit/>
          </a:bodyPr>
          <a:lstStyle/>
          <a:p>
            <a:r>
              <a:rPr kumimoji="1" lang="en-US" altLang="ko-KR" sz="4400" b="1" dirty="0">
                <a:latin typeface="Batang" panose="02030600000101010101" pitchFamily="18" charset="-127"/>
                <a:ea typeface="Batang" panose="02030600000101010101" pitchFamily="18" charset="-127"/>
              </a:rPr>
              <a:t>IDEA</a:t>
            </a:r>
            <a:endParaRPr kumimoji="1" lang="ko-Kore-KR" altLang="en-US" sz="4400" b="1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83AE57-95F7-884C-A74F-3FB886D55BD1}"/>
              </a:ext>
            </a:extLst>
          </p:cNvPr>
          <p:cNvSpPr txBox="1"/>
          <p:nvPr/>
        </p:nvSpPr>
        <p:spPr>
          <a:xfrm>
            <a:off x="360000" y="3304800"/>
            <a:ext cx="1147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400" b="1" dirty="0">
                <a:latin typeface="Batang" panose="02030600000101010101" pitchFamily="18" charset="-127"/>
                <a:ea typeface="Batang" panose="02030600000101010101" pitchFamily="18" charset="-127"/>
              </a:rPr>
              <a:t>기획</a:t>
            </a: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CF41DD7C-B93D-D048-8FFB-8F9DDD8A0242}"/>
              </a:ext>
            </a:extLst>
          </p:cNvPr>
          <p:cNvSpPr txBox="1">
            <a:spLocks/>
          </p:cNvSpPr>
          <p:nvPr/>
        </p:nvSpPr>
        <p:spPr>
          <a:xfrm>
            <a:off x="838800" y="1515600"/>
            <a:ext cx="10515600" cy="1787933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SNS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상에서의 제품 노출과 매출액의 상관관계를 검증해보자</a:t>
            </a:r>
            <a:endParaRPr kumimoji="1" lang="en-US" altLang="ko-KR" sz="20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일본 불매운동 전후 맥주 판매량 감소가 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SNS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에서의 </a:t>
            </a:r>
            <a:r>
              <a:rPr kumimoji="1" lang="ko-KR" altLang="en-US" sz="2000" dirty="0" err="1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노출도와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연관이 있는지 파악</a:t>
            </a:r>
            <a:endParaRPr kumimoji="1" lang="en-US" altLang="ko-KR" sz="20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4C314841-A6CD-5F40-B37D-A3FB445119E8}"/>
              </a:ext>
            </a:extLst>
          </p:cNvPr>
          <p:cNvSpPr txBox="1">
            <a:spLocks/>
          </p:cNvSpPr>
          <p:nvPr/>
        </p:nvSpPr>
        <p:spPr>
          <a:xfrm>
            <a:off x="838800" y="3829441"/>
            <a:ext cx="10515600" cy="3028559"/>
          </a:xfrm>
          <a:prstGeom prst="rect">
            <a:avLst/>
          </a:prstGeom>
        </p:spPr>
        <p:txBody>
          <a:bodyPr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일본 불매 </a:t>
            </a:r>
            <a:r>
              <a:rPr kumimoji="1" lang="ko-KR" altLang="en-US" sz="2000" dirty="0" err="1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운동일을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기준으로 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2019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년 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3/4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분기와 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2018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년 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3/4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분기의 데이터를 수집</a:t>
            </a:r>
            <a:endParaRPr kumimoji="1" lang="en-US" altLang="ko-KR" sz="20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  <a:p>
            <a:pPr>
              <a:buFont typeface="Wingdings" pitchFamily="2" charset="2"/>
              <a:buChar char="Ø"/>
            </a:pP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Facebook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에서 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“</a:t>
            </a:r>
            <a:r>
              <a:rPr kumimoji="1" lang="ko-KR" altLang="en-US" sz="2000" dirty="0" err="1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편맥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”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키워드로 </a:t>
            </a:r>
            <a:r>
              <a:rPr kumimoji="1" lang="ko-KR" altLang="en-US" sz="2000" dirty="0" err="1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검색후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기간 별로 수집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(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약 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4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천장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)</a:t>
            </a:r>
          </a:p>
          <a:p>
            <a:pPr>
              <a:buFont typeface="Wingdings" pitchFamily="2" charset="2"/>
              <a:buChar char="Ø"/>
            </a:pP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Object Detection 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알고리즘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(YOLO, MASK-RCNN)</a:t>
            </a: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을 사용하여 사진에서 맥주 로고 검출</a:t>
            </a:r>
            <a:endParaRPr kumimoji="1" lang="en-US" altLang="ko-KR" sz="20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  <a:p>
            <a:pPr>
              <a:buFont typeface="Wingdings" pitchFamily="2" charset="2"/>
              <a:buChar char="Ø"/>
            </a:pPr>
            <a:r>
              <a:rPr kumimoji="1" lang="ko-KR" altLang="en-US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각 로고가 얼마나 검출되었는지 </a:t>
            </a:r>
            <a:r>
              <a:rPr kumimoji="1" lang="en-US" altLang="ko-KR" sz="2000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Counting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B7B7AF-3AD1-3F4B-A0CF-311286C80CC3}"/>
              </a:ext>
            </a:extLst>
          </p:cNvPr>
          <p:cNvSpPr txBox="1"/>
          <p:nvPr/>
        </p:nvSpPr>
        <p:spPr>
          <a:xfrm>
            <a:off x="360000" y="288000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01#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32925C7-C35F-8345-B3AF-822A88DA207E}"/>
              </a:ext>
            </a:extLst>
          </p:cNvPr>
          <p:cNvSpPr/>
          <p:nvPr/>
        </p:nvSpPr>
        <p:spPr>
          <a:xfrm>
            <a:off x="1681151" y="536275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441634-B4B3-2D42-8A46-34458ED1F7F2}"/>
              </a:ext>
            </a:extLst>
          </p:cNvPr>
          <p:cNvSpPr txBox="1"/>
          <p:nvPr/>
        </p:nvSpPr>
        <p:spPr>
          <a:xfrm>
            <a:off x="1595425" y="592488"/>
            <a:ext cx="2801312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아이디어 및 기획</a:t>
            </a:r>
            <a:endParaRPr lang="en-US" altLang="ko-KR" sz="2000" spc="-150" dirty="0">
              <a:solidFill>
                <a:srgbClr val="19161F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743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112;g7b8b5b2626_0_0"/>
          <p:cNvSpPr/>
          <p:nvPr/>
        </p:nvSpPr>
        <p:spPr>
          <a:xfrm>
            <a:off x="6096000" y="-128274"/>
            <a:ext cx="6220021" cy="7025700"/>
          </a:xfrm>
          <a:prstGeom prst="rect">
            <a:avLst/>
          </a:prstGeom>
          <a:solidFill>
            <a:srgbClr val="1B74B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2633" y="282150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01#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681151" y="536275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595424" y="592488"/>
            <a:ext cx="3749025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컴퓨터 비전 알고리즘</a:t>
            </a:r>
            <a:r>
              <a:rPr lang="en-US" altLang="ko-KR" sz="2000" spc="-150" dirty="0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 - YOLO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756337" y="4738925"/>
            <a:ext cx="5522628" cy="649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252000">
              <a:lnSpc>
                <a:spcPct val="130000"/>
              </a:lnSpc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altLang="ko-KR" sz="1200" dirty="0">
                <a:solidFill>
                  <a:schemeClr val="accent5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Recall:</a:t>
            </a:r>
            <a:r>
              <a:rPr lang="en-US" altLang="ko-KR" sz="12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사진에 존재하는 로고를 </a:t>
            </a:r>
            <a:r>
              <a:rPr lang="ko-KR" altLang="en-US" sz="1200" dirty="0">
                <a:solidFill>
                  <a:schemeClr val="dk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빠트리지 않고 검출해낸 비율</a:t>
            </a:r>
            <a:endParaRPr lang="en-US" altLang="ko-KR" sz="1200" dirty="0">
              <a:solidFill>
                <a:schemeClr val="dk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457200" lvl="0" indent="-252000">
              <a:lnSpc>
                <a:spcPct val="130000"/>
              </a:lnSpc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altLang="ko-KR" sz="1200" dirty="0">
                <a:solidFill>
                  <a:schemeClr val="accent2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Precision:</a:t>
            </a:r>
            <a:r>
              <a:rPr lang="en-US" altLang="ko-KR" sz="1200" dirty="0">
                <a:solidFill>
                  <a:schemeClr val="dk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검출된 </a:t>
            </a:r>
            <a:r>
              <a:rPr lang="ko-KR" altLang="en-US" sz="1200" dirty="0">
                <a:solidFill>
                  <a:schemeClr val="dk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결과가 얼마나 정확한 지</a:t>
            </a:r>
            <a:r>
              <a:rPr lang="ko-KR" altLang="en-US" sz="12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 대한 비율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9396413" y="1297077"/>
            <a:ext cx="295157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bg1"/>
              </a:buClr>
            </a:pPr>
            <a:r>
              <a:rPr lang="ko-KR" altLang="en-US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카스</a:t>
            </a:r>
            <a:r>
              <a:rPr lang="en-US" altLang="ko-KR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</a:t>
            </a:r>
            <a:r>
              <a:rPr lang="en-US" altLang="ko-KR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다른 글자를 </a:t>
            </a:r>
            <a:r>
              <a:rPr lang="en-US" altLang="ko-KR" sz="120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cass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인식함 </a:t>
            </a:r>
          </a:p>
        </p:txBody>
      </p:sp>
      <p:sp>
        <p:nvSpPr>
          <p:cNvPr id="41" name="Google Shape;130;g7b9d863376_0_21"/>
          <p:cNvSpPr txBox="1"/>
          <p:nvPr/>
        </p:nvSpPr>
        <p:spPr>
          <a:xfrm>
            <a:off x="9250290" y="1511162"/>
            <a:ext cx="2951574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252000">
              <a:lnSpc>
                <a:spcPct val="130000"/>
              </a:lnSpc>
              <a:spcAft>
                <a:spcPts val="600"/>
              </a:spcAft>
              <a:buClr>
                <a:schemeClr val="bg1"/>
              </a:buClr>
              <a:buSzPts val="1100"/>
              <a:buFont typeface="Arial"/>
              <a:buChar char="●"/>
            </a:pPr>
            <a:r>
              <a:rPr lang="en-US" altLang="ko-KR" sz="120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cass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light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와 </a:t>
            </a:r>
            <a:r>
              <a:rPr lang="en-US" altLang="ko-KR" sz="120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cass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fresh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같은 라벨로 지정하여 </a:t>
            </a:r>
            <a:r>
              <a:rPr lang="en-US" altLang="ko-KR" sz="1200" dirty="0" err="1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cass</a:t>
            </a:r>
            <a:r>
              <a:rPr lang="ko-KR" altLang="en-US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라는 로고를 학습하지 못했기 때문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으로 보임</a:t>
            </a:r>
            <a:endParaRPr sz="12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sym typeface="Malgun Gothic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9396413" y="3144050"/>
            <a:ext cx="263651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bg1"/>
              </a:buClr>
            </a:pPr>
            <a:r>
              <a:rPr lang="ko-KR" altLang="en-US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하이트</a:t>
            </a:r>
            <a:r>
              <a:rPr lang="en-US" altLang="ko-KR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</a:t>
            </a:r>
            <a:r>
              <a:rPr lang="en-US" altLang="ko-KR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extra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cold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 구분함</a:t>
            </a:r>
          </a:p>
        </p:txBody>
      </p:sp>
      <p:sp>
        <p:nvSpPr>
          <p:cNvPr id="43" name="Google Shape;130;g7b9d863376_0_21"/>
          <p:cNvSpPr txBox="1"/>
          <p:nvPr/>
        </p:nvSpPr>
        <p:spPr>
          <a:xfrm>
            <a:off x="9250290" y="3384576"/>
            <a:ext cx="27399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252000">
              <a:lnSpc>
                <a:spcPct val="130000"/>
              </a:lnSpc>
              <a:spcAft>
                <a:spcPts val="600"/>
              </a:spcAft>
              <a:buClr>
                <a:schemeClr val="bg1"/>
              </a:buClr>
              <a:buSzPts val="1100"/>
              <a:buFont typeface="Arial"/>
              <a:buChar char="●"/>
            </a:pPr>
            <a:r>
              <a:rPr lang="en-US" altLang="ko-KR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extra</a:t>
            </a:r>
            <a:r>
              <a:rPr lang="ko-KR" altLang="en-US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cold</a:t>
            </a:r>
            <a:r>
              <a:rPr lang="ko-KR" altLang="en-US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까지 포함한 </a:t>
            </a:r>
            <a:r>
              <a:rPr lang="ko-KR" altLang="en-US" sz="1200" dirty="0" err="1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마킹</a:t>
            </a:r>
            <a:r>
              <a:rPr lang="ko-KR" altLang="en-US" sz="120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했기 때문으로 보임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9396413" y="5004318"/>
            <a:ext cx="263651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bg1"/>
              </a:buClr>
            </a:pPr>
            <a:r>
              <a:rPr lang="ko-KR" altLang="en-US" sz="1200" dirty="0" err="1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하이네켄</a:t>
            </a:r>
            <a:r>
              <a:rPr lang="en-US" altLang="ko-KR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</a:t>
            </a:r>
            <a:r>
              <a:rPr lang="en-US" altLang="ko-KR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다양한 로고 디자인</a:t>
            </a:r>
          </a:p>
        </p:txBody>
      </p:sp>
      <p:sp>
        <p:nvSpPr>
          <p:cNvPr id="45" name="Google Shape;130;g7b9d863376_0_21"/>
          <p:cNvSpPr txBox="1"/>
          <p:nvPr/>
        </p:nvSpPr>
        <p:spPr>
          <a:xfrm>
            <a:off x="9250290" y="5241397"/>
            <a:ext cx="27399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52000">
              <a:lnSpc>
                <a:spcPct val="130000"/>
              </a:lnSpc>
              <a:spcAft>
                <a:spcPts val="600"/>
              </a:spcAft>
              <a:buClr>
                <a:schemeClr val="bg1"/>
              </a:buClr>
              <a:buSzPts val="1100"/>
              <a:buFont typeface="Arial"/>
              <a:buChar char="●"/>
            </a:pP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스페셜 에디션 등 </a:t>
            </a:r>
            <a:r>
              <a:rPr lang="ko-KR" altLang="en-US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로고 디자인의 변화가 있는 경우</a:t>
            </a:r>
            <a:r>
              <a:rPr lang="ko-KR" altLang="en-US" sz="12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학습하지 못함</a:t>
            </a:r>
            <a:endParaRPr sz="12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sym typeface="Malgun Gothic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068" y="931860"/>
            <a:ext cx="1741714" cy="174171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039" y="2855346"/>
            <a:ext cx="1770743" cy="177074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867" y="4864804"/>
            <a:ext cx="1858457" cy="177315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829461" y="5691662"/>
            <a:ext cx="4514989" cy="52322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카스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ko-KR" altLang="en-US" dirty="0" err="1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하이네켄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하이트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테스트 이미지에 존재하는 로고들은 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많이 못 찾아냈지만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결과값으로 찾아낸 로고는 거의 맞음 </a:t>
            </a:r>
          </a:p>
        </p:txBody>
      </p:sp>
      <p:graphicFrame>
        <p:nvGraphicFramePr>
          <p:cNvPr id="29" name="차트 28"/>
          <p:cNvGraphicFramePr>
            <a:graphicFrameLocks/>
          </p:cNvGraphicFramePr>
          <p:nvPr/>
        </p:nvGraphicFramePr>
        <p:xfrm>
          <a:off x="146823" y="1655064"/>
          <a:ext cx="5698515" cy="30117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2" name="Google Shape;176;g7b9d863376_3_27"/>
          <p:cNvSpPr txBox="1"/>
          <p:nvPr/>
        </p:nvSpPr>
        <p:spPr>
          <a:xfrm>
            <a:off x="537600" y="1217723"/>
            <a:ext cx="1336920" cy="6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 </a:t>
            </a:r>
            <a:r>
              <a:rPr lang="ko-KR" altLang="en-US" sz="20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정확도</a:t>
            </a:r>
            <a:endParaRPr sz="2000" dirty="0">
              <a:latin typeface="나눔스퀘어_ac Bold" panose="020B0600000101010101" pitchFamily="50" charset="-127"/>
              <a:ea typeface="나눔스퀘어_ac Bold" panose="020B0600000101010101" pitchFamily="50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23819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8FDB6C3F-6A6C-8A43-9067-A8FB696C36CE}"/>
              </a:ext>
            </a:extLst>
          </p:cNvPr>
          <p:cNvSpPr/>
          <p:nvPr/>
        </p:nvSpPr>
        <p:spPr>
          <a:xfrm>
            <a:off x="6083998" y="1486246"/>
            <a:ext cx="6108001" cy="5371753"/>
          </a:xfrm>
          <a:prstGeom prst="rect">
            <a:avLst/>
          </a:prstGeom>
          <a:solidFill>
            <a:srgbClr val="1B7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46F440-AAA1-DE46-98FE-A41D01F235AC}"/>
              </a:ext>
            </a:extLst>
          </p:cNvPr>
          <p:cNvSpPr txBox="1"/>
          <p:nvPr/>
        </p:nvSpPr>
        <p:spPr>
          <a:xfrm>
            <a:off x="360000" y="288000"/>
            <a:ext cx="1059906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19161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01#</a:t>
            </a:r>
            <a:endParaRPr lang="ko-KR" altLang="en-US" sz="4000" dirty="0">
              <a:solidFill>
                <a:srgbClr val="19161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01D969B-D587-2C40-896D-2EB840CC9D32}"/>
              </a:ext>
            </a:extLst>
          </p:cNvPr>
          <p:cNvSpPr/>
          <p:nvPr/>
        </p:nvSpPr>
        <p:spPr>
          <a:xfrm>
            <a:off x="1681151" y="536275"/>
            <a:ext cx="2802929" cy="46800"/>
          </a:xfrm>
          <a:prstGeom prst="rect">
            <a:avLst/>
          </a:prstGeom>
          <a:solidFill>
            <a:srgbClr val="19161F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16AAAE-503D-8A46-8ACE-EF6DFD68395E}"/>
              </a:ext>
            </a:extLst>
          </p:cNvPr>
          <p:cNvSpPr txBox="1"/>
          <p:nvPr/>
        </p:nvSpPr>
        <p:spPr>
          <a:xfrm>
            <a:off x="1595425" y="592488"/>
            <a:ext cx="2801312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spc="-150" dirty="0" err="1">
                <a:solidFill>
                  <a:srgbClr val="19161F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KoPubWorld돋움체 Bold" panose="00000800000000000000" pitchFamily="2" charset="-127"/>
              </a:rPr>
              <a:t>인사이트</a:t>
            </a:r>
            <a:endParaRPr lang="en-US" altLang="ko-KR" sz="2000" spc="-150" dirty="0">
              <a:solidFill>
                <a:srgbClr val="19161F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945E50-F4DF-044B-9186-856F154F561F}"/>
              </a:ext>
            </a:extLst>
          </p:cNvPr>
          <p:cNvSpPr txBox="1"/>
          <p:nvPr/>
        </p:nvSpPr>
        <p:spPr>
          <a:xfrm>
            <a:off x="6081600" y="1022400"/>
            <a:ext cx="6108001" cy="463846"/>
          </a:xfrm>
          <a:prstGeom prst="rect">
            <a:avLst/>
          </a:prstGeom>
          <a:noFill/>
        </p:spPr>
        <p:txBody>
          <a:bodyPr wrap="square" lIns="90000" tIns="46800" bIns="46800" rtlCol="0" anchor="ctr" anchorCtr="0">
            <a:spAutoFit/>
          </a:bodyPr>
          <a:lstStyle/>
          <a:p>
            <a:r>
              <a:rPr kumimoji="1" lang="ko-Kore-KR" altLang="en-US" sz="2400" dirty="0">
                <a:latin typeface="Batang" panose="02030600000101010101" pitchFamily="18" charset="-127"/>
                <a:ea typeface="Batang" panose="02030600000101010101" pitchFamily="18" charset="-127"/>
              </a:rPr>
              <a:t>브랜드별 노출개수</a:t>
            </a:r>
            <a:r>
              <a:rPr kumimoji="1" lang="en-US" altLang="ko-Kore-KR" sz="2400" dirty="0">
                <a:latin typeface="Batang" panose="02030600000101010101" pitchFamily="18" charset="-127"/>
                <a:ea typeface="Batang" panose="02030600000101010101" pitchFamily="18" charset="-127"/>
              </a:rPr>
              <a:t>(</a:t>
            </a:r>
            <a:r>
              <a:rPr kumimoji="1" lang="ko-KR" altLang="en-US" sz="2400" dirty="0">
                <a:latin typeface="Batang" panose="02030600000101010101" pitchFamily="18" charset="-127"/>
                <a:ea typeface="Batang" panose="02030600000101010101" pitchFamily="18" charset="-127"/>
              </a:rPr>
              <a:t>단위</a:t>
            </a:r>
            <a:r>
              <a:rPr kumimoji="1" lang="en-US" altLang="ko-KR" sz="2400" dirty="0">
                <a:latin typeface="Batang" panose="02030600000101010101" pitchFamily="18" charset="-127"/>
                <a:ea typeface="Batang" panose="02030600000101010101" pitchFamily="18" charset="-127"/>
              </a:rPr>
              <a:t>:</a:t>
            </a:r>
            <a:r>
              <a:rPr kumimoji="1" lang="ko-KR" altLang="en-US" sz="2400" dirty="0">
                <a:latin typeface="Batang" panose="02030600000101010101" pitchFamily="18" charset="-127"/>
                <a:ea typeface="Batang" panose="02030600000101010101" pitchFamily="18" charset="-127"/>
              </a:rPr>
              <a:t> 개</a:t>
            </a:r>
            <a:r>
              <a:rPr kumimoji="1" lang="en-US" altLang="ko-KR" sz="2400" dirty="0">
                <a:latin typeface="Batang" panose="02030600000101010101" pitchFamily="18" charset="-127"/>
                <a:ea typeface="Batang" panose="02030600000101010101" pitchFamily="18" charset="-127"/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21EFBA-021D-2E41-87D6-EFE4A9719FBF}"/>
              </a:ext>
            </a:extLst>
          </p:cNvPr>
          <p:cNvSpPr txBox="1"/>
          <p:nvPr/>
        </p:nvSpPr>
        <p:spPr>
          <a:xfrm>
            <a:off x="360001" y="1022400"/>
            <a:ext cx="5719201" cy="463846"/>
          </a:xfrm>
          <a:prstGeom prst="rect">
            <a:avLst/>
          </a:prstGeom>
          <a:noFill/>
        </p:spPr>
        <p:txBody>
          <a:bodyPr wrap="square" lIns="90000" tIns="46800" bIns="46800" rtlCol="0" anchor="ctr" anchorCtr="0">
            <a:spAutoFit/>
          </a:bodyPr>
          <a:lstStyle/>
          <a:p>
            <a:r>
              <a:rPr kumimoji="1" lang="ko-KR" altLang="en-US" sz="2400" dirty="0">
                <a:latin typeface="Batang" panose="02030600000101010101" pitchFamily="18" charset="-127"/>
                <a:ea typeface="Batang" panose="02030600000101010101" pitchFamily="18" charset="-127"/>
              </a:rPr>
              <a:t>월별 노출도</a:t>
            </a:r>
            <a:r>
              <a:rPr kumimoji="1" lang="en-US" altLang="ko-KR" sz="2400" dirty="0">
                <a:latin typeface="Batang" panose="02030600000101010101" pitchFamily="18" charset="-127"/>
                <a:ea typeface="Batang" panose="02030600000101010101" pitchFamily="18" charset="-127"/>
              </a:rPr>
              <a:t>(</a:t>
            </a:r>
            <a:r>
              <a:rPr kumimoji="1" lang="ko-KR" altLang="en-US" sz="2400" dirty="0">
                <a:latin typeface="Batang" panose="02030600000101010101" pitchFamily="18" charset="-127"/>
                <a:ea typeface="Batang" panose="02030600000101010101" pitchFamily="18" charset="-127"/>
              </a:rPr>
              <a:t>단위</a:t>
            </a:r>
            <a:r>
              <a:rPr kumimoji="1" lang="en-US" altLang="ko-KR" sz="2400" dirty="0">
                <a:latin typeface="Batang" panose="02030600000101010101" pitchFamily="18" charset="-127"/>
                <a:ea typeface="Batang" panose="02030600000101010101" pitchFamily="18" charset="-127"/>
              </a:rPr>
              <a:t>:</a:t>
            </a:r>
            <a:r>
              <a:rPr kumimoji="1" lang="ko-KR" altLang="en-US" sz="2400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kumimoji="1" lang="en-US" altLang="ko-KR" sz="2400" dirty="0">
                <a:latin typeface="Batang" panose="02030600000101010101" pitchFamily="18" charset="-127"/>
                <a:ea typeface="Batang" panose="02030600000101010101" pitchFamily="18" charset="-127"/>
              </a:rPr>
              <a:t>%)</a:t>
            </a:r>
          </a:p>
        </p:txBody>
      </p:sp>
      <p:sp>
        <p:nvSpPr>
          <p:cNvPr id="12" name="Google Shape;219;g7b9d863376_0_74">
            <a:extLst>
              <a:ext uri="{FF2B5EF4-FFF2-40B4-BE49-F238E27FC236}">
                <a16:creationId xmlns:a16="http://schemas.microsoft.com/office/drawing/2014/main" id="{D40F4D1D-21B4-134D-AB38-3F1D389F46A0}"/>
              </a:ext>
            </a:extLst>
          </p:cNvPr>
          <p:cNvSpPr txBox="1"/>
          <p:nvPr/>
        </p:nvSpPr>
        <p:spPr>
          <a:xfrm>
            <a:off x="373201" y="5010733"/>
            <a:ext cx="5345999" cy="1081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52000">
              <a:lnSpc>
                <a:spcPct val="130000"/>
              </a:lnSpc>
              <a:buClr>
                <a:schemeClr val="dk1"/>
              </a:buClr>
              <a:buSzPts val="1100"/>
              <a:buFont typeface="Arial"/>
              <a:buChar char="●"/>
            </a:pPr>
            <a:r>
              <a:rPr lang="ko-KR" altLang="en-US" sz="1200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불매운동 전</a:t>
            </a:r>
            <a:r>
              <a:rPr lang="en-US" altLang="ko-KR" sz="1200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, </a:t>
            </a:r>
            <a:r>
              <a:rPr lang="ko-KR" altLang="en-US" sz="1200" dirty="0" err="1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일본맥주와</a:t>
            </a:r>
            <a:r>
              <a:rPr lang="ko-KR" altLang="en-US" sz="1200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 </a:t>
            </a:r>
            <a:r>
              <a:rPr lang="ko-KR" altLang="en-US" sz="1200" dirty="0" err="1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국내맥주의</a:t>
            </a:r>
            <a:r>
              <a:rPr lang="ko-KR" altLang="en-US" sz="1200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 변화 양상은 비슷하다</a:t>
            </a:r>
            <a:r>
              <a:rPr lang="en-US" altLang="ko-KR" sz="1200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.</a:t>
            </a:r>
          </a:p>
          <a:p>
            <a:pPr marL="457200" lvl="0" indent="-252000">
              <a:lnSpc>
                <a:spcPct val="130000"/>
              </a:lnSpc>
              <a:buClr>
                <a:schemeClr val="dk1"/>
              </a:buClr>
              <a:buSzPts val="1100"/>
              <a:buFont typeface="Arial"/>
              <a:buChar char="●"/>
            </a:pPr>
            <a:r>
              <a:rPr lang="ko-KR" altLang="en-US" sz="1200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불매운동 후</a:t>
            </a:r>
            <a:r>
              <a:rPr lang="en-US" altLang="ko-KR" sz="1200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, </a:t>
            </a:r>
            <a:r>
              <a:rPr lang="ko-KR" altLang="en-US" sz="1200" dirty="0" err="1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일본맥주의</a:t>
            </a:r>
            <a:r>
              <a:rPr lang="ko-KR" altLang="en-US" sz="1200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 </a:t>
            </a:r>
            <a:r>
              <a:rPr lang="ko-KR" altLang="en-US" sz="1200" dirty="0" err="1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노출도는</a:t>
            </a:r>
            <a:r>
              <a:rPr lang="ko-KR" altLang="en-US" sz="1200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 하락한 반면 </a:t>
            </a:r>
            <a:r>
              <a:rPr lang="ko-KR" altLang="en-US" sz="1200" dirty="0" err="1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국내맥주는</a:t>
            </a:r>
            <a:r>
              <a:rPr lang="ko-KR" altLang="en-US" sz="1200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 상승하였다</a:t>
            </a:r>
            <a:r>
              <a:rPr lang="en-US" altLang="ko-KR" sz="1200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  <a:sym typeface="Malgun Gothic"/>
              </a:rPr>
              <a:t>.</a:t>
            </a:r>
          </a:p>
        </p:txBody>
      </p:sp>
      <p:graphicFrame>
        <p:nvGraphicFramePr>
          <p:cNvPr id="18" name="차트 17">
            <a:extLst>
              <a:ext uri="{FF2B5EF4-FFF2-40B4-BE49-F238E27FC236}">
                <a16:creationId xmlns:a16="http://schemas.microsoft.com/office/drawing/2014/main" id="{76108A8C-5974-6148-8E9E-EC701784E9D1}"/>
              </a:ext>
            </a:extLst>
          </p:cNvPr>
          <p:cNvGraphicFramePr>
            <a:graphicFrameLocks/>
          </p:cNvGraphicFramePr>
          <p:nvPr/>
        </p:nvGraphicFramePr>
        <p:xfrm>
          <a:off x="373200" y="2020942"/>
          <a:ext cx="5346000" cy="28161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2" name="차트 21">
            <a:extLst>
              <a:ext uri="{FF2B5EF4-FFF2-40B4-BE49-F238E27FC236}">
                <a16:creationId xmlns:a16="http://schemas.microsoft.com/office/drawing/2014/main" id="{DEBD6374-0400-144B-A70E-D23090472145}"/>
              </a:ext>
            </a:extLst>
          </p:cNvPr>
          <p:cNvGraphicFramePr>
            <a:graphicFrameLocks/>
          </p:cNvGraphicFramePr>
          <p:nvPr/>
        </p:nvGraphicFramePr>
        <p:xfrm>
          <a:off x="6440399" y="2019600"/>
          <a:ext cx="5389200" cy="30152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" name="부제목 2">
            <a:extLst>
              <a:ext uri="{FF2B5EF4-FFF2-40B4-BE49-F238E27FC236}">
                <a16:creationId xmlns:a16="http://schemas.microsoft.com/office/drawing/2014/main" id="{F2500907-9D32-1C4B-B1CA-C62CF3E704D9}"/>
              </a:ext>
            </a:extLst>
          </p:cNvPr>
          <p:cNvSpPr txBox="1">
            <a:spLocks/>
          </p:cNvSpPr>
          <p:nvPr/>
        </p:nvSpPr>
        <p:spPr>
          <a:xfrm>
            <a:off x="6478304" y="5136776"/>
            <a:ext cx="5364000" cy="1127330"/>
          </a:xfrm>
          <a:prstGeom prst="rect">
            <a:avLst/>
          </a:prstGeom>
        </p:spPr>
        <p:txBody>
          <a:bodyPr anchor="t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일본 맥주</a:t>
            </a:r>
            <a:r>
              <a:rPr kumimoji="1"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 ASAHI, KIRIN_ICHIBAN, SAPPORO</a:t>
            </a:r>
            <a:endParaRPr kumimoji="1" lang="en-US" altLang="ko-Kore-KR" sz="12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ko-Kore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브랜드 별로 비교했을때</a:t>
            </a:r>
            <a:r>
              <a:rPr kumimoji="1" lang="en-US" altLang="ko-Kore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카스와 테라의 노출의 개수가 급격히 상승하였다</a:t>
            </a:r>
            <a:r>
              <a:rPr kumimoji="1"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.(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국내 맥주 노출 개수가 급격히 증가하였음</a:t>
            </a:r>
            <a:r>
              <a:rPr kumimoji="1"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</a:p>
          <a:p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특이사항</a:t>
            </a:r>
            <a:r>
              <a:rPr kumimoji="1"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 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왼쪽 그래프에서 노출도</a:t>
            </a:r>
            <a:r>
              <a:rPr kumimoji="1"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(%)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는 일본 맥주가 크게 떨어지는 것으로 나타나지만</a:t>
            </a:r>
            <a:r>
              <a:rPr kumimoji="1"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오른쪽 그래프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노출개수는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이전년도와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비슷하다</a:t>
            </a:r>
            <a:r>
              <a:rPr kumimoji="1"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 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이는 </a:t>
            </a:r>
            <a:r>
              <a:rPr kumimoji="1"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2018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년과 </a:t>
            </a:r>
            <a:r>
              <a:rPr kumimoji="1"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2019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년의 데이터가 약 </a:t>
            </a:r>
            <a:r>
              <a:rPr kumimoji="1"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배 정도 차이가 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나는것에</a:t>
            </a:r>
            <a:r>
              <a:rPr kumimoji="1"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기인하는 것으로 해석된다</a:t>
            </a:r>
            <a:r>
              <a:rPr kumimoji="1"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  <a:endParaRPr kumimoji="1" lang="en-US" altLang="ko-KR" sz="1200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4312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786</Words>
  <Application>Microsoft Macintosh PowerPoint</Application>
  <PresentationFormat>와이드스크린</PresentationFormat>
  <Paragraphs>147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31" baseType="lpstr">
      <vt:lpstr>나눔스퀘어_ac</vt:lpstr>
      <vt:lpstr>나눔스퀘어_ac Bold</vt:lpstr>
      <vt:lpstr>나눔스퀘어_ac ExtraBold</vt:lpstr>
      <vt:lpstr>타이포_스톰 B</vt:lpstr>
      <vt:lpstr>a장미다방</vt:lpstr>
      <vt:lpstr>Batang</vt:lpstr>
      <vt:lpstr>Malgun Gothic</vt:lpstr>
      <vt:lpstr>NanumGothic</vt:lpstr>
      <vt:lpstr>Arial</vt:lpstr>
      <vt:lpstr>Calibri</vt:lpstr>
      <vt:lpstr>Calibri Light</vt:lpstr>
      <vt:lpstr>Rockwell</vt:lpstr>
      <vt:lpstr>Wingdings</vt:lpstr>
      <vt:lpstr>Office 테마</vt:lpstr>
      <vt:lpstr>Portfolio of Seojin</vt:lpstr>
      <vt:lpstr>목차</vt:lpstr>
      <vt:lpstr>#0 AI 오목</vt:lpstr>
      <vt:lpstr>PowerPoint 프레젠테이션</vt:lpstr>
      <vt:lpstr>PowerPoint 프레젠테이션</vt:lpstr>
      <vt:lpstr>#1 SNS 데이터 분석</vt:lpstr>
      <vt:lpstr>PowerPoint 프레젠테이션</vt:lpstr>
      <vt:lpstr>PowerPoint 프레젠테이션</vt:lpstr>
      <vt:lpstr>PowerPoint 프레젠테이션</vt:lpstr>
      <vt:lpstr>#2 피부문제점 증강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of Seojin</dc:title>
  <dc:creator>Microsoft Office User</dc:creator>
  <cp:lastModifiedBy>Microsoft Office User</cp:lastModifiedBy>
  <cp:revision>20</cp:revision>
  <dcterms:created xsi:type="dcterms:W3CDTF">2020-10-29T10:56:31Z</dcterms:created>
  <dcterms:modified xsi:type="dcterms:W3CDTF">2020-11-06T20:33:31Z</dcterms:modified>
</cp:coreProperties>
</file>

<file path=docProps/thumbnail.jpeg>
</file>